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4" r:id="rId18"/>
    <p:sldId id="271" r:id="rId19"/>
    <p:sldId id="272" r:id="rId20"/>
    <p:sldId id="273" r:id="rId21"/>
    <p:sldId id="275" r:id="rId22"/>
    <p:sldId id="52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382C0-389F-9080-FC1D-B7305FA6B5D8}" name="Samuel Oweis" initials="SO" userId="e3e8f7d6ad6b04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50" autoAdjust="0"/>
    <p:restoredTop sz="94687"/>
  </p:normalViewPr>
  <p:slideViewPr>
    <p:cSldViewPr>
      <p:cViewPr>
        <p:scale>
          <a:sx n="95" d="100"/>
          <a:sy n="95" d="100"/>
        </p:scale>
        <p:origin x="2280" y="64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83567-8BEC-A242-AA3B-07108108A9D9}" type="datetimeFigureOut">
              <a:rPr lang="en-US" smtClean="0"/>
              <a:t>5/11/23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84B1F-DA11-2840-AA57-DBE4E11DE32D}" type="slidenum">
              <a:rPr lang="en-US" smtClean="0"/>
              <a:t>‹#›</a:t>
            </a:fld>
            <a:endParaRPr lang="en-US"/>
          </a:p>
        </p:txBody>
      </p:sp>
    </p:spTree>
    <p:extLst>
      <p:ext uri="{BB962C8B-B14F-4D97-AF65-F5344CB8AC3E}">
        <p14:creationId xmlns:p14="http://schemas.microsoft.com/office/powerpoint/2010/main" val="285636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b="1" dirty="0">
                <a:latin typeface="Arial" charset="0"/>
                <a:ea typeface="ＭＳ Ｐゴシック" charset="0"/>
                <a:cs typeface="ＭＳ Ｐゴシック" charset="0"/>
              </a:rPr>
              <a:t>ديناميات الكنيسة (القرص المدمج </a:t>
            </a:r>
            <a:r>
              <a:rPr lang="en-US" b="1" dirty="0">
                <a:latin typeface="Arial" charset="0"/>
                <a:ea typeface="ＭＳ Ｐゴシック" charset="0"/>
                <a:cs typeface="ＭＳ Ｐゴシック" charset="0"/>
              </a:rPr>
              <a:t>CD</a:t>
            </a:r>
            <a:r>
              <a:rPr lang="ar-JO" b="1" dirty="0">
                <a:latin typeface="Arial" charset="0"/>
                <a:ea typeface="ＭＳ Ｐゴシック" charset="0"/>
                <a:cs typeface="ＭＳ Ｐゴシック" charset="0"/>
              </a:rPr>
              <a:t>)</a:t>
            </a:r>
            <a:endParaRPr lang="en-US"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3154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BFD3A6-CF16-4F04-BC66-F56F14D1470E}"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310161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FD3A6-CF16-4F04-BC66-F56F14D1470E}"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342707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FD3A6-CF16-4F04-BC66-F56F14D1470E}"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331196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512647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074314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211435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225969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627734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953485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380774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0634246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FD3A6-CF16-4F04-BC66-F56F14D1470E}"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2041988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603165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4766978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807110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FD3A6-CF16-4F04-BC66-F56F14D1470E}"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173621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BFD3A6-CF16-4F04-BC66-F56F14D1470E}" type="datetimeFigureOut">
              <a:rPr lang="en-US" smtClean="0"/>
              <a:t>5/11/23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421695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BFD3A6-CF16-4F04-BC66-F56F14D1470E}" type="datetimeFigureOut">
              <a:rPr lang="en-US" smtClean="0"/>
              <a:t>5/11/23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428518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BFD3A6-CF16-4F04-BC66-F56F14D1470E}" type="datetimeFigureOut">
              <a:rPr lang="en-US" smtClean="0"/>
              <a:t>5/11/23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47725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FD3A6-CF16-4F04-BC66-F56F14D1470E}" type="datetimeFigureOut">
              <a:rPr lang="en-US" smtClean="0"/>
              <a:t>5/11/23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8908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BFD3A6-CF16-4F04-BC66-F56F14D1470E}" type="datetimeFigureOut">
              <a:rPr lang="en-US" smtClean="0"/>
              <a:t>5/11/23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149551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BFD3A6-CF16-4F04-BC66-F56F14D1470E}" type="datetimeFigureOut">
              <a:rPr lang="en-US" smtClean="0"/>
              <a:t>5/11/23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154835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FD3A6-CF16-4F04-BC66-F56F14D1470E}" type="datetimeFigureOut">
              <a:rPr lang="en-US" smtClean="0"/>
              <a:t>5/11/23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C9D81-2A19-469E-8FDB-8291B1602C38}" type="slidenum">
              <a:rPr lang="en-US" smtClean="0"/>
              <a:t>‹#›</a:t>
            </a:fld>
            <a:endParaRPr lang="en-US"/>
          </a:p>
        </p:txBody>
      </p:sp>
    </p:spTree>
    <p:extLst>
      <p:ext uri="{BB962C8B-B14F-4D97-AF65-F5344CB8AC3E}">
        <p14:creationId xmlns:p14="http://schemas.microsoft.com/office/powerpoint/2010/main" val="902326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1351305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hyperlink" Target="https://biblestudydownloads.org/resource/%d8%af%d9%8a%d9%86%d8%a7%d9%85%d9%8a%d8%a7%d8%aa-%d8%a7%d9%84%d9%83%d9%86%d9%8a%d8%b3%d8%a9/"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a:solidFill>
            <a:schemeClr val="tx1"/>
          </a:solidFill>
        </p:spPr>
        <p:txBody>
          <a:bodyPr>
            <a:normAutofit/>
          </a:bodyPr>
          <a:lstStyle/>
          <a:p>
            <a:pPr rtl="1"/>
            <a:r>
              <a:rPr lang="ar-JO" sz="5400" b="1" dirty="0">
                <a:solidFill>
                  <a:schemeClr val="bg2"/>
                </a:solidFill>
                <a:latin typeface="Traditional Arabic" panose="02020603050405020304" pitchFamily="18" charset="-78"/>
                <a:cs typeface="Traditional Arabic" panose="02020603050405020304" pitchFamily="18" charset="-78"/>
              </a:rPr>
              <a:t>الصفات العشر الأكثر أهمية في القائد</a:t>
            </a:r>
            <a:endParaRPr lang="en-US" sz="5400" b="1" dirty="0">
              <a:solidFill>
                <a:schemeClr val="bg2"/>
              </a:solidFill>
              <a:latin typeface="Traditional Arabic" panose="02020603050405020304" pitchFamily="18" charset="-78"/>
              <a:cs typeface="Traditional Arabic" panose="02020603050405020304" pitchFamily="18" charset="-78"/>
            </a:endParaRPr>
          </a:p>
        </p:txBody>
      </p:sp>
      <p:pic>
        <p:nvPicPr>
          <p:cNvPr id="1026" name="Picture 2" descr="C:\Users\scott.EASTRIDGE\AppData\Local\Microsoft\Windows\Temporary Internet Files\Content.IE5\LBJ1E9P7\leadership-development-tra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76202"/>
            <a:ext cx="5562600" cy="3697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5581137-54AB-958B-2CD6-807837023CBD}"/>
              </a:ext>
            </a:extLst>
          </p:cNvPr>
          <p:cNvSpPr>
            <a:spLocks noChangeArrowheads="1"/>
          </p:cNvSpPr>
          <p:nvPr/>
        </p:nvSpPr>
        <p:spPr bwMode="auto">
          <a:xfrm>
            <a:off x="-22282" y="5473695"/>
            <a:ext cx="9252520" cy="13843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إعداد د. سكوت وودل</a:t>
            </a: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جرى تحميل المادَّة بواسطة د. ريك غريفيث * مؤسَّسة الدراسات اللاهوتيَّة الأردنيَّة</a:t>
            </a:r>
            <a:endParaRPr kumimoji="0" lang="ar-JO" sz="2000" b="1" i="0" u="none" strike="noStrike" kern="0" cap="none" spc="0" normalizeH="0" baseline="0" noProof="0" dirty="0">
              <a:ln>
                <a:noFill/>
              </a:ln>
              <a:solidFill>
                <a:srgbClr val="FF0000"/>
              </a:solidFill>
              <a:effectLst>
                <a:outerShdw blurRad="38100" dist="38100" dir="2700000" algn="tl">
                  <a:srgbClr val="000000"/>
                </a:outerShdw>
              </a:effectLst>
              <a:highlight>
                <a:srgbClr val="FFFF00"/>
              </a:highligh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يمكن تنزيل جميع الملفات بلغاتٍ كثيرةٍ مجَّانًا من الموقع الإلكترونيّ: </a:t>
            </a: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BibleStudyDownloads.org</a:t>
            </a:r>
          </a:p>
        </p:txBody>
      </p:sp>
    </p:spTree>
    <p:extLst>
      <p:ext uri="{BB962C8B-B14F-4D97-AF65-F5344CB8AC3E}">
        <p14:creationId xmlns:p14="http://schemas.microsoft.com/office/powerpoint/2010/main" val="3818463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830997"/>
          </a:xfrm>
          <a:prstGeom prst="rect">
            <a:avLst/>
          </a:prstGeom>
          <a:noFill/>
        </p:spPr>
        <p:txBody>
          <a:bodyPr wrap="square" rtlCol="0">
            <a:spAutoFit/>
          </a:bodyPr>
          <a:lstStyle/>
          <a:p>
            <a:pPr algn="ctr" rtl="1"/>
            <a:r>
              <a:rPr lang="ar-JO" sz="4800" b="1" dirty="0">
                <a:solidFill>
                  <a:srgbClr val="002060"/>
                </a:solidFill>
                <a:latin typeface="Traditional Arabic" panose="02020603050405020304" pitchFamily="18" charset="-78"/>
                <a:cs typeface="Traditional Arabic" panose="02020603050405020304" pitchFamily="18" charset="-78"/>
              </a:rPr>
              <a:t>الصفات العشر الأكثر أهمية في القيادة</a:t>
            </a:r>
            <a:endParaRPr lang="en-US" sz="48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04800" y="1447800"/>
            <a:ext cx="8382000" cy="954107"/>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6. </a:t>
            </a:r>
            <a:r>
              <a:rPr lang="ar-JO" sz="2800" b="1" u="sng" dirty="0">
                <a:latin typeface="Traditional Arabic" panose="02020603050405020304" pitchFamily="18" charset="-78"/>
                <a:cs typeface="Traditional Arabic" panose="02020603050405020304" pitchFamily="18" charset="-78"/>
              </a:rPr>
              <a:t>الانضباط</a:t>
            </a:r>
            <a:r>
              <a:rPr lang="ar-JO" sz="2800" b="1" dirty="0">
                <a:latin typeface="Traditional Arabic" panose="02020603050405020304" pitchFamily="18" charset="-78"/>
                <a:cs typeface="Traditional Arabic" panose="02020603050405020304" pitchFamily="18" charset="-78"/>
              </a:rPr>
              <a:t> - يجب أن يمتلك القائد ذلك النوع من الانضباط الذي يُعبَّر عنه بضبط النفس والاجتهاد، والذي يتميز أيضًا بالمرونة بحسب ما هو لائق ومناسب.</a:t>
            </a:r>
            <a:endParaRPr lang="en-US" sz="2800" b="1" dirty="0">
              <a:latin typeface="Traditional Arabic" panose="02020603050405020304" pitchFamily="18" charset="-78"/>
              <a:cs typeface="Traditional Arabic" panose="02020603050405020304" pitchFamily="18" charset="-78"/>
            </a:endParaRPr>
          </a:p>
        </p:txBody>
      </p:sp>
      <p:grpSp>
        <p:nvGrpSpPr>
          <p:cNvPr id="13" name="Group 6"/>
          <p:cNvGrpSpPr>
            <a:grpSpLocks/>
          </p:cNvGrpSpPr>
          <p:nvPr/>
        </p:nvGrpSpPr>
        <p:grpSpPr bwMode="auto">
          <a:xfrm>
            <a:off x="152400" y="2743200"/>
            <a:ext cx="6096000" cy="4114800"/>
            <a:chOff x="0" y="1056"/>
            <a:chExt cx="4484" cy="3312"/>
          </a:xfrm>
        </p:grpSpPr>
        <p:pic>
          <p:nvPicPr>
            <p:cNvPr id="14" name="Picture 4" descr="Luke0001"/>
            <p:cNvPicPr>
              <a:picLocks noChangeAspect="1" noChangeArrowheads="1"/>
            </p:cNvPicPr>
            <p:nvPr/>
          </p:nvPicPr>
          <p:blipFill>
            <a:blip r:embed="rId2">
              <a:extLst>
                <a:ext uri="{28A0092B-C50C-407E-A947-70E740481C1C}">
                  <a14:useLocalDpi xmlns:a14="http://schemas.microsoft.com/office/drawing/2010/main" val="0"/>
                </a:ext>
              </a:extLst>
            </a:blip>
            <a:srcRect t="1210" r="4533"/>
            <a:stretch>
              <a:fillRect/>
            </a:stretch>
          </p:blipFill>
          <p:spPr bwMode="auto">
            <a:xfrm>
              <a:off x="0" y="1056"/>
              <a:ext cx="4464" cy="32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Luke0001"/>
            <p:cNvPicPr>
              <a:picLocks noChangeAspect="1" noChangeArrowheads="1"/>
            </p:cNvPicPr>
            <p:nvPr/>
          </p:nvPicPr>
          <p:blipFill>
            <a:blip r:embed="rId2">
              <a:extLst>
                <a:ext uri="{28A0092B-C50C-407E-A947-70E740481C1C}">
                  <a14:useLocalDpi xmlns:a14="http://schemas.microsoft.com/office/drawing/2010/main" val="0"/>
                </a:ext>
              </a:extLst>
            </a:blip>
            <a:srcRect l="74936"/>
            <a:stretch>
              <a:fillRect/>
            </a:stretch>
          </p:blipFill>
          <p:spPr bwMode="auto">
            <a:xfrm>
              <a:off x="3312" y="1064"/>
              <a:ext cx="1172" cy="33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684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830997"/>
          </a:xfrm>
          <a:prstGeom prst="rect">
            <a:avLst/>
          </a:prstGeom>
          <a:noFill/>
        </p:spPr>
        <p:txBody>
          <a:bodyPr wrap="square" rtlCol="0">
            <a:spAutoFit/>
          </a:bodyPr>
          <a:lstStyle/>
          <a:p>
            <a:pPr algn="ctr" rtl="1"/>
            <a:r>
              <a:rPr lang="ar-JO" sz="4800" b="1" dirty="0">
                <a:solidFill>
                  <a:srgbClr val="002060"/>
                </a:solidFill>
                <a:latin typeface="Traditional Arabic" panose="02020603050405020304" pitchFamily="18" charset="-78"/>
                <a:cs typeface="Traditional Arabic" panose="02020603050405020304" pitchFamily="18" charset="-78"/>
              </a:rPr>
              <a:t>الصفات العشر الأكثر أهمية في القيادة</a:t>
            </a:r>
            <a:endParaRPr lang="en-US" sz="48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4114800" y="1389459"/>
            <a:ext cx="4800600" cy="2677656"/>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7. </a:t>
            </a:r>
            <a:r>
              <a:rPr lang="ar-JO" sz="2800" b="1" u="sng" dirty="0">
                <a:latin typeface="Traditional Arabic" panose="02020603050405020304" pitchFamily="18" charset="-78"/>
                <a:cs typeface="Traditional Arabic" panose="02020603050405020304" pitchFamily="18" charset="-78"/>
              </a:rPr>
              <a:t>الوفاء</a:t>
            </a:r>
            <a:r>
              <a:rPr lang="ar-JO" sz="2800" b="1" dirty="0">
                <a:latin typeface="Traditional Arabic" panose="02020603050405020304" pitchFamily="18" charset="-78"/>
                <a:cs typeface="Traditional Arabic" panose="02020603050405020304" pitchFamily="18" charset="-78"/>
              </a:rPr>
              <a:t> – يجب أن يمتلك القائدُ الوفاءَ الذي يُعبَّر عنه في الإخلاص الذي يُظهِره في علاقاته التي تقوم على دعْمِ الآخَرين على حساب تَحمُّل تكلفةٍ شخصيةٍ باهظة. الوفاء هو الالتزام تُجاه الأشخاص الذين يقودهم هذا القائد.</a:t>
            </a:r>
            <a:endParaRPr lang="en-US" sz="2800" b="1" dirty="0">
              <a:latin typeface="Traditional Arabic" panose="02020603050405020304" pitchFamily="18" charset="-78"/>
              <a:cs typeface="Traditional Arabic" panose="02020603050405020304" pitchFamily="18" charset="-78"/>
            </a:endParaRPr>
          </a:p>
        </p:txBody>
      </p:sp>
      <p:pic>
        <p:nvPicPr>
          <p:cNvPr id="4" name="Picture 3" descr="scan"/>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22837" y="1429941"/>
            <a:ext cx="3939563" cy="535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2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830997"/>
          </a:xfrm>
          <a:prstGeom prst="rect">
            <a:avLst/>
          </a:prstGeom>
          <a:noFill/>
        </p:spPr>
        <p:txBody>
          <a:bodyPr wrap="square" rtlCol="0">
            <a:spAutoFit/>
          </a:bodyPr>
          <a:lstStyle/>
          <a:p>
            <a:pPr algn="ctr" rtl="1"/>
            <a:r>
              <a:rPr lang="ar-JO" sz="4800" b="1" dirty="0">
                <a:solidFill>
                  <a:srgbClr val="002060"/>
                </a:solidFill>
                <a:latin typeface="Traditional Arabic" panose="02020603050405020304" pitchFamily="18" charset="-78"/>
                <a:cs typeface="Traditional Arabic" panose="02020603050405020304" pitchFamily="18" charset="-78"/>
              </a:rPr>
              <a:t>الصفات العشر الأكثر أهمية في القيادة</a:t>
            </a:r>
            <a:endParaRPr lang="en-US" sz="48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04800" y="1143000"/>
            <a:ext cx="8229600" cy="2062103"/>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8. </a:t>
            </a:r>
            <a:r>
              <a:rPr lang="ar-JO" sz="3600" b="1" dirty="0">
                <a:latin typeface="Traditional Arabic" panose="02020603050405020304" pitchFamily="18" charset="-78"/>
                <a:cs typeface="Traditional Arabic" panose="02020603050405020304" pitchFamily="18" charset="-78"/>
              </a:rPr>
              <a:t>الاستعداد لوضع النفس في موقفٍ ضعيفٍ (يجعله معرَّضًا للأذى)/العلاقات العميقة </a:t>
            </a:r>
            <a:r>
              <a:rPr lang="ar-JO" sz="2800" b="1" dirty="0">
                <a:latin typeface="Traditional Arabic" panose="02020603050405020304" pitchFamily="18" charset="-78"/>
                <a:cs typeface="Traditional Arabic" panose="02020603050405020304" pitchFamily="18" charset="-78"/>
              </a:rPr>
              <a:t>– يجب أن يمتلك القائد ذلك النوع من الاستعداد لوضع النفس في موقفٍ ضعيفٍ (يجعله معرَّضًا للأذى)/العلاقات العميقة، ويؤدِّي هذا الاستعداد وتلك العلاقات العميقة إلى وضْعِ القائد في موقف الـمُضحِّي.</a:t>
            </a:r>
            <a:endParaRPr lang="en-US" sz="2800" b="1" dirty="0">
              <a:latin typeface="Traditional Arabic" panose="02020603050405020304" pitchFamily="18" charset="-78"/>
              <a:cs typeface="Traditional Arabic" panose="02020603050405020304" pitchFamily="18" charset="-78"/>
            </a:endParaRPr>
          </a:p>
        </p:txBody>
      </p:sp>
      <p:pic>
        <p:nvPicPr>
          <p:cNvPr id="8" name="Picture 4" descr="Luke&amp;Pa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76600"/>
            <a:ext cx="4648201" cy="3519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7800" y="3711550"/>
            <a:ext cx="3505200" cy="2677656"/>
          </a:xfrm>
          <a:prstGeom prst="rect">
            <a:avLst/>
          </a:prstGeom>
          <a:noFill/>
        </p:spPr>
        <p:txBody>
          <a:bodyPr wrap="square" rtlCol="0">
            <a:spAutoFit/>
          </a:bodyPr>
          <a:lstStyle/>
          <a:p>
            <a:pPr algn="ctr" rtl="1"/>
            <a:r>
              <a:rPr lang="ar-JO" sz="2800" b="1" dirty="0">
                <a:latin typeface="Traditional Arabic" panose="02020603050405020304" pitchFamily="18" charset="-78"/>
                <a:cs typeface="Traditional Arabic" panose="02020603050405020304" pitchFamily="18" charset="-78"/>
              </a:rPr>
              <a:t>الاستعداد لوضع النفس في موقفٍ ضعيفٍ (يجعله معرَّضًا للأذى)/العلاقات العميقة هو الاستعداد أن يُفصِح الشخص عن نفسه وأن يَهَبَ نفسَه للآخَرين بوسائل لائقة وملائمة. </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8817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830997"/>
          </a:xfrm>
          <a:prstGeom prst="rect">
            <a:avLst/>
          </a:prstGeom>
          <a:noFill/>
        </p:spPr>
        <p:txBody>
          <a:bodyPr wrap="square" rtlCol="0">
            <a:spAutoFit/>
          </a:bodyPr>
          <a:lstStyle/>
          <a:p>
            <a:pPr algn="ctr" rtl="1"/>
            <a:r>
              <a:rPr lang="ar-JO" sz="4800" b="1" dirty="0">
                <a:solidFill>
                  <a:srgbClr val="002060"/>
                </a:solidFill>
                <a:latin typeface="Traditional Arabic" panose="02020603050405020304" pitchFamily="18" charset="-78"/>
                <a:cs typeface="Traditional Arabic" panose="02020603050405020304" pitchFamily="18" charset="-78"/>
              </a:rPr>
              <a:t>الصفات العشر الأكثر أهمية في القيادة</a:t>
            </a:r>
            <a:endParaRPr lang="en-US" sz="48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761899" y="1371600"/>
            <a:ext cx="5153501" cy="2246769"/>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9. </a:t>
            </a:r>
            <a:r>
              <a:rPr lang="ar-JO" sz="2800" b="1" u="sng" dirty="0">
                <a:latin typeface="Traditional Arabic" panose="02020603050405020304" pitchFamily="18" charset="-78"/>
                <a:cs typeface="Traditional Arabic" panose="02020603050405020304" pitchFamily="18" charset="-78"/>
              </a:rPr>
              <a:t>الالتزام</a:t>
            </a:r>
            <a:r>
              <a:rPr lang="ar-JO" sz="2800" b="1" dirty="0">
                <a:latin typeface="Traditional Arabic" panose="02020603050405020304" pitchFamily="18" charset="-78"/>
                <a:cs typeface="Traditional Arabic" panose="02020603050405020304" pitchFamily="18" charset="-78"/>
              </a:rPr>
              <a:t> - يجب أن يمتلك القائد ذلك النوع من الالتزام الذي يتميز بالتفاني. الالتزام هو الرغبة القوية في إنجاز الهدف الذي يسعى إليه، وذلك بواسطة تقديم ذلك القائد لكلِّ إمكانياته من أجل تنفيذ المهمات التي يضطلع بها.</a:t>
            </a:r>
            <a:endParaRPr lang="en-US" sz="2800" b="1" dirty="0">
              <a:latin typeface="Traditional Arabic" panose="02020603050405020304" pitchFamily="18" charset="-78"/>
              <a:cs typeface="Traditional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524000"/>
            <a:ext cx="3633788" cy="5334000"/>
          </a:xfrm>
          <a:prstGeom prst="rect">
            <a:avLst/>
          </a:prstGeom>
        </p:spPr>
      </p:pic>
    </p:spTree>
    <p:extLst>
      <p:ext uri="{BB962C8B-B14F-4D97-AF65-F5344CB8AC3E}">
        <p14:creationId xmlns:p14="http://schemas.microsoft.com/office/powerpoint/2010/main" val="257595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830997"/>
          </a:xfrm>
          <a:prstGeom prst="rect">
            <a:avLst/>
          </a:prstGeom>
          <a:noFill/>
        </p:spPr>
        <p:txBody>
          <a:bodyPr wrap="square" rtlCol="0">
            <a:spAutoFit/>
          </a:bodyPr>
          <a:lstStyle/>
          <a:p>
            <a:pPr algn="ctr" rtl="1"/>
            <a:r>
              <a:rPr lang="ar-JO" sz="4800" b="1" dirty="0">
                <a:solidFill>
                  <a:srgbClr val="002060"/>
                </a:solidFill>
                <a:latin typeface="Traditional Arabic" panose="02020603050405020304" pitchFamily="18" charset="-78"/>
                <a:cs typeface="Traditional Arabic" panose="02020603050405020304" pitchFamily="18" charset="-78"/>
              </a:rPr>
              <a:t>الصفات العشر الأكثر أهمية في القيادة</a:t>
            </a:r>
            <a:endParaRPr lang="en-US" sz="48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810000" y="1556834"/>
            <a:ext cx="5181600" cy="1815882"/>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10. </a:t>
            </a:r>
            <a:r>
              <a:rPr lang="ar-JO" sz="2800" b="1" u="sng" dirty="0">
                <a:latin typeface="Traditional Arabic" panose="02020603050405020304" pitchFamily="18" charset="-78"/>
                <a:cs typeface="Traditional Arabic" panose="02020603050405020304" pitchFamily="18" charset="-78"/>
              </a:rPr>
              <a:t>الثقة</a:t>
            </a:r>
            <a:r>
              <a:rPr lang="ar-JO" sz="2800" b="1" dirty="0">
                <a:latin typeface="Traditional Arabic" panose="02020603050405020304" pitchFamily="18" charset="-78"/>
                <a:cs typeface="Traditional Arabic" panose="02020603050405020304" pitchFamily="18" charset="-78"/>
              </a:rPr>
              <a:t> - يجب أن يمتلك القائد ذلك النوع من الثقة التي تُحفِّزها الرؤية، كما تؤدِّي تلك الثقة إلى تشجيع جميع مَن يسعون نحو تحقيق الرؤية.</a:t>
            </a:r>
            <a:r>
              <a:rPr lang="en-US" sz="2800" b="1" dirty="0">
                <a:latin typeface="Traditional Arabic" panose="02020603050405020304" pitchFamily="18" charset="-78"/>
                <a:cs typeface="Traditional Arabic" panose="02020603050405020304" pitchFamily="18" charset="-78"/>
              </a:rPr>
              <a:t> </a:t>
            </a:r>
            <a:br>
              <a:rPr lang="en-US" sz="2800" b="1" dirty="0">
                <a:latin typeface="Traditional Arabic" panose="02020603050405020304" pitchFamily="18" charset="-78"/>
                <a:cs typeface="Traditional Arabic" panose="02020603050405020304" pitchFamily="18" charset="-78"/>
              </a:rPr>
            </a:br>
            <a:r>
              <a:rPr lang="ar-JO" sz="2800" b="1" dirty="0">
                <a:latin typeface="Traditional Arabic" panose="02020603050405020304" pitchFamily="18" charset="-78"/>
                <a:cs typeface="Traditional Arabic" panose="02020603050405020304" pitchFamily="18" charset="-78"/>
              </a:rPr>
              <a:t>الثقة هي إيمان القائد برؤيته.</a:t>
            </a:r>
            <a:endParaRPr lang="en-US" sz="2800" b="1" dirty="0">
              <a:latin typeface="Traditional Arabic" panose="02020603050405020304" pitchFamily="18" charset="-78"/>
              <a:cs typeface="Traditional Arabic" panose="02020603050405020304" pitchFamily="18" charset="-78"/>
            </a:endParaRPr>
          </a:p>
        </p:txBody>
      </p:sp>
      <p:pic>
        <p:nvPicPr>
          <p:cNvPr id="4" name="Picture 3" descr="crossingred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1" y="1642490"/>
            <a:ext cx="3657600" cy="51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41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hemiah Rebuilds Walls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9" y="1690254"/>
            <a:ext cx="4017963" cy="5167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923330"/>
          </a:xfrm>
          <a:prstGeom prst="rect">
            <a:avLst/>
          </a:prstGeom>
          <a:solidFill>
            <a:srgbClr val="002060"/>
          </a:solidFill>
        </p:spPr>
        <p:txBody>
          <a:bodyPr wrap="square" rtlCol="0">
            <a:spAutoFit/>
          </a:bodyPr>
          <a:lstStyle/>
          <a:p>
            <a:pPr algn="ctr" rtl="1"/>
            <a:r>
              <a:rPr lang="ar-JO" sz="5400" b="1" dirty="0">
                <a:solidFill>
                  <a:schemeClr val="tx2">
                    <a:lumMod val="20000"/>
                    <a:lumOff val="80000"/>
                  </a:schemeClr>
                </a:solidFill>
                <a:latin typeface="Traditional Arabic" panose="02020603050405020304" pitchFamily="18" charset="-78"/>
                <a:cs typeface="Traditional Arabic" panose="02020603050405020304" pitchFamily="18" charset="-78"/>
              </a:rPr>
              <a:t>المهمات العشر الأكثر أهمية في القيادة</a:t>
            </a:r>
          </a:p>
        </p:txBody>
      </p:sp>
      <p:sp>
        <p:nvSpPr>
          <p:cNvPr id="5" name="TextBox 4"/>
          <p:cNvSpPr txBox="1"/>
          <p:nvPr/>
        </p:nvSpPr>
        <p:spPr>
          <a:xfrm>
            <a:off x="4114802" y="1469857"/>
            <a:ext cx="4876798" cy="4401205"/>
          </a:xfrm>
          <a:prstGeom prst="rect">
            <a:avLst/>
          </a:prstGeom>
          <a:noFill/>
        </p:spPr>
        <p:txBody>
          <a:bodyPr wrap="square" rtlCol="0">
            <a:spAutoFit/>
          </a:bodyPr>
          <a:lstStyle/>
          <a:p>
            <a:pPr marL="349250" indent="-339725" algn="r" rtl="1"/>
            <a:r>
              <a:rPr lang="ar-JO" sz="2800" b="1" dirty="0">
                <a:latin typeface="Traditional Arabic" panose="02020603050405020304" pitchFamily="18" charset="-78"/>
                <a:cs typeface="Traditional Arabic" panose="02020603050405020304" pitchFamily="18" charset="-78"/>
              </a:rPr>
              <a:t>1. عِشْ حياةً تُقدِّم لأتباعك نموذجًا </a:t>
            </a:r>
            <a:r>
              <a:rPr lang="ar-JO" sz="2800" b="1" u="sng" dirty="0">
                <a:latin typeface="Traditional Arabic" panose="02020603050405020304" pitchFamily="18" charset="-78"/>
                <a:cs typeface="Traditional Arabic" panose="02020603050405020304" pitchFamily="18" charset="-78"/>
              </a:rPr>
              <a:t>للتشبُّه بالمسيح</a:t>
            </a:r>
            <a:r>
              <a:rPr lang="ar-JO" sz="2800" dirty="0">
                <a:latin typeface="Traditional Arabic" panose="02020603050405020304" pitchFamily="18" charset="-78"/>
                <a:cs typeface="Traditional Arabic" panose="02020603050405020304" pitchFamily="18" charset="-78"/>
              </a:rPr>
              <a:t> </a:t>
            </a:r>
            <a:r>
              <a:rPr lang="ar-JO" sz="2800" b="1" dirty="0">
                <a:latin typeface="Traditional Arabic" panose="02020603050405020304" pitchFamily="18" charset="-78"/>
                <a:cs typeface="Traditional Arabic" panose="02020603050405020304" pitchFamily="18" charset="-78"/>
              </a:rPr>
              <a:t>لكي تعطيهم الإلهام بأن يعيشوا بالطريقة نفسها.</a:t>
            </a:r>
            <a:endParaRPr lang="en-US" sz="2800" b="1" dirty="0">
              <a:latin typeface="Traditional Arabic" panose="02020603050405020304" pitchFamily="18" charset="-78"/>
              <a:cs typeface="Traditional Arabic" panose="02020603050405020304" pitchFamily="18" charset="-78"/>
            </a:endParaRPr>
          </a:p>
          <a:p>
            <a:pPr marL="349250" indent="-339725" algn="r" rtl="1"/>
            <a:endParaRPr lang="en-US" sz="2800" b="1" dirty="0">
              <a:latin typeface="Traditional Arabic" panose="02020603050405020304" pitchFamily="18" charset="-78"/>
              <a:cs typeface="Traditional Arabic" panose="02020603050405020304" pitchFamily="18" charset="-78"/>
            </a:endParaRPr>
          </a:p>
          <a:p>
            <a:pPr marL="349250" indent="-339725" algn="r" rtl="1"/>
            <a:r>
              <a:rPr lang="ar-JO" sz="2800" b="1" dirty="0">
                <a:latin typeface="Traditional Arabic" panose="02020603050405020304" pitchFamily="18" charset="-78"/>
                <a:cs typeface="Traditional Arabic" panose="02020603050405020304" pitchFamily="18" charset="-78"/>
              </a:rPr>
              <a:t>2. احرصْ على أن تدعو أتباعك لامتلاك </a:t>
            </a:r>
            <a:r>
              <a:rPr lang="ar-JO" sz="2800" b="1" u="sng" dirty="0">
                <a:latin typeface="Traditional Arabic" panose="02020603050405020304" pitchFamily="18" charset="-78"/>
                <a:cs typeface="Traditional Arabic" panose="02020603050405020304" pitchFamily="18" charset="-78"/>
              </a:rPr>
              <a:t>التزامٍ</a:t>
            </a:r>
            <a:r>
              <a:rPr lang="ar-JO" sz="2800" b="1" dirty="0">
                <a:latin typeface="Traditional Arabic" panose="02020603050405020304" pitchFamily="18" charset="-78"/>
                <a:cs typeface="Traditional Arabic" panose="02020603050405020304" pitchFamily="18" charset="-78"/>
              </a:rPr>
              <a:t> أعمق تُجاه المسيح.</a:t>
            </a:r>
            <a:endParaRPr lang="en-US" sz="2800" b="1" dirty="0">
              <a:latin typeface="Traditional Arabic" panose="02020603050405020304" pitchFamily="18" charset="-78"/>
              <a:cs typeface="Traditional Arabic" panose="02020603050405020304" pitchFamily="18" charset="-78"/>
            </a:endParaRPr>
          </a:p>
          <a:p>
            <a:pPr marL="349250" indent="-339725" algn="r" rtl="1"/>
            <a:endParaRPr lang="en-US" sz="2800" b="1" dirty="0">
              <a:latin typeface="Traditional Arabic" panose="02020603050405020304" pitchFamily="18" charset="-78"/>
              <a:cs typeface="Traditional Arabic" panose="02020603050405020304" pitchFamily="18" charset="-78"/>
            </a:endParaRPr>
          </a:p>
          <a:p>
            <a:pPr marL="349250" indent="-339725" algn="r" rtl="1"/>
            <a:r>
              <a:rPr lang="ar-JO" sz="2800" b="1" dirty="0">
                <a:latin typeface="Traditional Arabic" panose="02020603050405020304" pitchFamily="18" charset="-78"/>
                <a:cs typeface="Traditional Arabic" panose="02020603050405020304" pitchFamily="18" charset="-78"/>
              </a:rPr>
              <a:t>3. خطِّطْ مع أتباعك واعملْ معهم للتعامل مع </a:t>
            </a:r>
            <a:r>
              <a:rPr lang="ar-JO" sz="2800" b="1" u="sng" dirty="0">
                <a:latin typeface="Traditional Arabic" panose="02020603050405020304" pitchFamily="18" charset="-78"/>
                <a:cs typeface="Traditional Arabic" panose="02020603050405020304" pitchFamily="18" charset="-78"/>
              </a:rPr>
              <a:t>التغيير</a:t>
            </a:r>
            <a:r>
              <a:rPr lang="ar-JO" sz="2800" b="1" dirty="0">
                <a:latin typeface="Traditional Arabic" panose="02020603050405020304" pitchFamily="18" charset="-78"/>
                <a:cs typeface="Traditional Arabic" panose="02020603050405020304" pitchFamily="18" charset="-78"/>
              </a:rPr>
              <a:t> للمحافظة على تَقدُّم الكنيسة للأمام في خدمتها للمسيح.</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659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000"/>
                                        <p:tgtEl>
                                          <p:spTgt spid="5">
                                            <p:txEl>
                                              <p:pRg st="2" end="2"/>
                                            </p:txEl>
                                          </p:spTgt>
                                        </p:tgtEl>
                                      </p:cBhvr>
                                    </p:animEffect>
                                    <p:anim calcmode="lin" valueType="num">
                                      <p:cBhvr>
                                        <p:cTn id="8"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2000"/>
                                        <p:tgtEl>
                                          <p:spTgt spid="5">
                                            <p:txEl>
                                              <p:pRg st="4" end="4"/>
                                            </p:txEl>
                                          </p:spTgt>
                                        </p:tgtEl>
                                      </p:cBhvr>
                                    </p:animEffect>
                                    <p:anim calcmode="lin" valueType="num">
                                      <p:cBhvr>
                                        <p:cTn id="15"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hemiah Rebuilds Walls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30165"/>
            <a:ext cx="4017963"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94163" y="1321713"/>
            <a:ext cx="4724400" cy="2246769"/>
          </a:xfrm>
          <a:prstGeom prst="rect">
            <a:avLst/>
          </a:prstGeom>
          <a:noFill/>
        </p:spPr>
        <p:txBody>
          <a:bodyPr wrap="square" rtlCol="0">
            <a:spAutoFit/>
          </a:bodyPr>
          <a:lstStyle/>
          <a:p>
            <a:pPr marL="349250" indent="-339725" algn="r" rtl="1"/>
            <a:r>
              <a:rPr lang="ar-JO" sz="2800" b="1" dirty="0">
                <a:latin typeface="Traditional Arabic" panose="02020603050405020304" pitchFamily="18" charset="-78"/>
                <a:cs typeface="Traditional Arabic" panose="02020603050405020304" pitchFamily="18" charset="-78"/>
              </a:rPr>
              <a:t>4. استمِعْ إلى أتباعك لكي تُظهِر </a:t>
            </a:r>
            <a:r>
              <a:rPr lang="ar-JO" sz="2800" b="1" u="sng" dirty="0">
                <a:latin typeface="Traditional Arabic" panose="02020603050405020304" pitchFamily="18" charset="-78"/>
                <a:cs typeface="Traditional Arabic" panose="02020603050405020304" pitchFamily="18" charset="-78"/>
              </a:rPr>
              <a:t>احترامك</a:t>
            </a:r>
            <a:r>
              <a:rPr lang="ar-JO" sz="2800" b="1" dirty="0">
                <a:latin typeface="Traditional Arabic" panose="02020603050405020304" pitchFamily="18" charset="-78"/>
                <a:cs typeface="Traditional Arabic" panose="02020603050405020304" pitchFamily="18" charset="-78"/>
              </a:rPr>
              <a:t> لهم واتِّضاعك في التعامل معهم. تعَلَّمْ منهم لكي يعرفوا أنَّك لا تمتلك جميع الإجابات، ولكي لا يشعروا بأنَّ جميع القرارات يجب أن تُتَّخَذ بواسطتك.</a:t>
            </a:r>
            <a:endParaRPr lang="en-US" sz="2800" b="1" dirty="0">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4191000" y="4397752"/>
            <a:ext cx="4724400" cy="1815882"/>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5. تواصلْ مع أتباعك حول </a:t>
            </a:r>
            <a:r>
              <a:rPr lang="ar-JO" sz="2800" b="1" u="sng" dirty="0">
                <a:latin typeface="Traditional Arabic" panose="02020603050405020304" pitchFamily="18" charset="-78"/>
                <a:cs typeface="Traditional Arabic" panose="02020603050405020304" pitchFamily="18" charset="-78"/>
              </a:rPr>
              <a:t>الاتجاه</a:t>
            </a:r>
            <a:r>
              <a:rPr lang="ar-JO" sz="2800" b="1" dirty="0">
                <a:latin typeface="Traditional Arabic" panose="02020603050405020304" pitchFamily="18" charset="-78"/>
                <a:cs typeface="Traditional Arabic" panose="02020603050405020304" pitchFamily="18" charset="-78"/>
              </a:rPr>
              <a:t> الذي تسير فيه المجموعة وحول الشواغل التي لديك بشأن الرؤية، وذلك لكي تُبقِي التزامَهم نَشِطًا وجهودَهم متمركزةً حول الهدف.</a:t>
            </a:r>
            <a:endParaRPr lang="en-US" sz="2800" b="1" dirty="0">
              <a:latin typeface="Traditional Arabic" panose="02020603050405020304" pitchFamily="18" charset="-78"/>
              <a:cs typeface="Traditional Arabic" panose="02020603050405020304" pitchFamily="18" charset="-78"/>
            </a:endParaRPr>
          </a:p>
        </p:txBody>
      </p:sp>
      <p:sp>
        <p:nvSpPr>
          <p:cNvPr id="4" name="TextBox 3">
            <a:extLst>
              <a:ext uri="{FF2B5EF4-FFF2-40B4-BE49-F238E27FC236}">
                <a16:creationId xmlns:a16="http://schemas.microsoft.com/office/drawing/2014/main" id="{DC14C9A9-C6EE-D201-3B12-A8CDAE671B99}"/>
              </a:ext>
            </a:extLst>
          </p:cNvPr>
          <p:cNvSpPr txBox="1"/>
          <p:nvPr/>
        </p:nvSpPr>
        <p:spPr>
          <a:xfrm>
            <a:off x="0" y="0"/>
            <a:ext cx="9144000" cy="923330"/>
          </a:xfrm>
          <a:prstGeom prst="rect">
            <a:avLst/>
          </a:prstGeom>
          <a:solidFill>
            <a:srgbClr val="002060"/>
          </a:solidFill>
        </p:spPr>
        <p:txBody>
          <a:bodyPr wrap="square" rtlCol="0">
            <a:spAutoFit/>
          </a:bodyPr>
          <a:lstStyle/>
          <a:p>
            <a:pPr algn="ctr" rtl="1"/>
            <a:r>
              <a:rPr lang="ar-JO" sz="5400" b="1" dirty="0">
                <a:solidFill>
                  <a:schemeClr val="tx2">
                    <a:lumMod val="20000"/>
                    <a:lumOff val="80000"/>
                  </a:schemeClr>
                </a:solidFill>
                <a:latin typeface="Traditional Arabic" panose="02020603050405020304" pitchFamily="18" charset="-78"/>
                <a:cs typeface="Traditional Arabic" panose="02020603050405020304" pitchFamily="18" charset="-78"/>
              </a:rPr>
              <a:t>المهمات العشر الأكثر أهمية في القيادة</a:t>
            </a:r>
          </a:p>
        </p:txBody>
      </p:sp>
    </p:spTree>
    <p:extLst>
      <p:ext uri="{BB962C8B-B14F-4D97-AF65-F5344CB8AC3E}">
        <p14:creationId xmlns:p14="http://schemas.microsoft.com/office/powerpoint/2010/main" val="294012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hemiah Rebuilds Walls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2" y="1546497"/>
            <a:ext cx="4170363"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20022" y="1219200"/>
            <a:ext cx="4571999" cy="3970318"/>
          </a:xfrm>
          <a:prstGeom prst="rect">
            <a:avLst/>
          </a:prstGeom>
          <a:noFill/>
        </p:spPr>
        <p:txBody>
          <a:bodyPr wrap="square" rtlCol="0">
            <a:spAutoFit/>
          </a:bodyPr>
          <a:lstStyle/>
          <a:p>
            <a:pPr marL="349250" indent="-349250" algn="r" rtl="1"/>
            <a:endParaRPr lang="en-US" sz="2800" b="1" dirty="0">
              <a:latin typeface="Traditional Arabic" panose="02020603050405020304" pitchFamily="18" charset="-78"/>
              <a:cs typeface="Traditional Arabic" panose="02020603050405020304" pitchFamily="18" charset="-78"/>
            </a:endParaRPr>
          </a:p>
          <a:p>
            <a:pPr marL="349250" indent="-349250" algn="r" rtl="1"/>
            <a:r>
              <a:rPr lang="ar-JO" sz="2800" b="1" dirty="0">
                <a:latin typeface="Traditional Arabic" panose="02020603050405020304" pitchFamily="18" charset="-78"/>
                <a:cs typeface="Traditional Arabic" panose="02020603050405020304" pitchFamily="18" charset="-78"/>
              </a:rPr>
              <a:t>6. تَلمِذْ أتباعك وأطلِقْهم في الخدمة لكي يحصلوا على مكافأة </a:t>
            </a:r>
            <a:r>
              <a:rPr lang="ar-JO" sz="2800" b="1" u="sng" dirty="0">
                <a:latin typeface="Traditional Arabic" panose="02020603050405020304" pitchFamily="18" charset="-78"/>
                <a:cs typeface="Traditional Arabic" panose="02020603050405020304" pitchFamily="18" charset="-78"/>
              </a:rPr>
              <a:t>النمو</a:t>
            </a:r>
            <a:r>
              <a:rPr lang="ar-JO" sz="2800" b="1" dirty="0">
                <a:latin typeface="Traditional Arabic" panose="02020603050405020304" pitchFamily="18" charset="-78"/>
                <a:cs typeface="Traditional Arabic" panose="02020603050405020304" pitchFamily="18" charset="-78"/>
              </a:rPr>
              <a:t> </a:t>
            </a:r>
            <a:r>
              <a:rPr lang="ar-JO" sz="2800" b="1" u="sng" dirty="0">
                <a:latin typeface="Traditional Arabic" panose="02020603050405020304" pitchFamily="18" charset="-78"/>
                <a:cs typeface="Traditional Arabic" panose="02020603050405020304" pitchFamily="18" charset="-78"/>
              </a:rPr>
              <a:t>الشخصي</a:t>
            </a:r>
            <a:r>
              <a:rPr lang="ar-JO" sz="2800" b="1" dirty="0">
                <a:latin typeface="Traditional Arabic" panose="02020603050405020304" pitchFamily="18" charset="-78"/>
                <a:cs typeface="Traditional Arabic" panose="02020603050405020304" pitchFamily="18" charset="-78"/>
              </a:rPr>
              <a:t>، ولكي يشعروا بأنَّهم يساهمون مساهمةً مستمرةً في الرؤية الخاصة بالخدمة.</a:t>
            </a:r>
            <a:endParaRPr lang="en-US" sz="2800" b="1" dirty="0">
              <a:latin typeface="Traditional Arabic" panose="02020603050405020304" pitchFamily="18" charset="-78"/>
              <a:cs typeface="Traditional Arabic" panose="02020603050405020304" pitchFamily="18" charset="-78"/>
            </a:endParaRPr>
          </a:p>
          <a:p>
            <a:pPr marL="349250" indent="-349250" algn="r" rtl="1"/>
            <a:endParaRPr lang="en-US" sz="2800" b="1" dirty="0">
              <a:latin typeface="Traditional Arabic" panose="02020603050405020304" pitchFamily="18" charset="-78"/>
              <a:cs typeface="Traditional Arabic" panose="02020603050405020304" pitchFamily="18" charset="-78"/>
            </a:endParaRPr>
          </a:p>
          <a:p>
            <a:pPr marL="349250" indent="-349250" algn="r" rtl="1"/>
            <a:r>
              <a:rPr lang="ar-JO" sz="2800" b="1" dirty="0">
                <a:latin typeface="Traditional Arabic" panose="02020603050405020304" pitchFamily="18" charset="-78"/>
                <a:cs typeface="Traditional Arabic" panose="02020603050405020304" pitchFamily="18" charset="-78"/>
              </a:rPr>
              <a:t>7. شجِّعْ أتباعك بواسطة إدراكك لمساهماتهم الإيجابية وإقرارك بها، إضافةً إلى تقديمك </a:t>
            </a:r>
            <a:r>
              <a:rPr lang="ar-JO" sz="2800" b="1" u="sng" dirty="0">
                <a:latin typeface="Traditional Arabic" panose="02020603050405020304" pitchFamily="18" charset="-78"/>
                <a:cs typeface="Traditional Arabic" panose="02020603050405020304" pitchFamily="18" charset="-78"/>
              </a:rPr>
              <a:t>للمكافأة</a:t>
            </a:r>
            <a:r>
              <a:rPr lang="ar-JO" sz="2800" b="1" dirty="0">
                <a:latin typeface="Traditional Arabic" panose="02020603050405020304" pitchFamily="18" charset="-78"/>
                <a:cs typeface="Traditional Arabic" panose="02020603050405020304" pitchFamily="18" charset="-78"/>
              </a:rPr>
              <a:t> لهم على تلك المساهمات.</a:t>
            </a:r>
            <a:endParaRPr lang="en-US" sz="2800" b="1" dirty="0">
              <a:latin typeface="Traditional Arabic" panose="02020603050405020304" pitchFamily="18" charset="-78"/>
              <a:cs typeface="Traditional Arabic" panose="02020603050405020304" pitchFamily="18" charset="-78"/>
            </a:endParaRPr>
          </a:p>
        </p:txBody>
      </p:sp>
      <p:sp>
        <p:nvSpPr>
          <p:cNvPr id="4" name="TextBox 3">
            <a:extLst>
              <a:ext uri="{FF2B5EF4-FFF2-40B4-BE49-F238E27FC236}">
                <a16:creationId xmlns:a16="http://schemas.microsoft.com/office/drawing/2014/main" id="{4AC65C86-C550-9DEC-2C48-250F1D6E409E}"/>
              </a:ext>
            </a:extLst>
          </p:cNvPr>
          <p:cNvSpPr txBox="1"/>
          <p:nvPr/>
        </p:nvSpPr>
        <p:spPr>
          <a:xfrm>
            <a:off x="0" y="0"/>
            <a:ext cx="9144000" cy="923330"/>
          </a:xfrm>
          <a:prstGeom prst="rect">
            <a:avLst/>
          </a:prstGeom>
          <a:solidFill>
            <a:srgbClr val="002060"/>
          </a:solidFill>
        </p:spPr>
        <p:txBody>
          <a:bodyPr wrap="square" rtlCol="0">
            <a:spAutoFit/>
          </a:bodyPr>
          <a:lstStyle/>
          <a:p>
            <a:pPr algn="ctr" rtl="1"/>
            <a:r>
              <a:rPr lang="ar-JO" sz="5400" b="1" dirty="0">
                <a:solidFill>
                  <a:schemeClr val="tx2">
                    <a:lumMod val="20000"/>
                    <a:lumOff val="80000"/>
                  </a:schemeClr>
                </a:solidFill>
                <a:latin typeface="Traditional Arabic" panose="02020603050405020304" pitchFamily="18" charset="-78"/>
                <a:cs typeface="Traditional Arabic" panose="02020603050405020304" pitchFamily="18" charset="-78"/>
              </a:rPr>
              <a:t>المهمات العشر الأكثر أهمية في القيادة</a:t>
            </a:r>
          </a:p>
        </p:txBody>
      </p:sp>
    </p:spTree>
    <p:extLst>
      <p:ext uri="{BB962C8B-B14F-4D97-AF65-F5344CB8AC3E}">
        <p14:creationId xmlns:p14="http://schemas.microsoft.com/office/powerpoint/2010/main" val="36868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hemiah Rebuilds Walls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81200"/>
            <a:ext cx="4170363" cy="52716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1000" y="1581200"/>
            <a:ext cx="4655127" cy="3539430"/>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8. اعملْ على تقييم أتباعك ووضْعِهم تحت </a:t>
            </a:r>
            <a:r>
              <a:rPr lang="ar-JO" sz="2800" b="1" u="sng" dirty="0">
                <a:latin typeface="Traditional Arabic" panose="02020603050405020304" pitchFamily="18" charset="-78"/>
                <a:cs typeface="Traditional Arabic" panose="02020603050405020304" pitchFamily="18" charset="-78"/>
              </a:rPr>
              <a:t>المساءلة</a:t>
            </a:r>
            <a:r>
              <a:rPr lang="ar-JO" sz="2800" b="1" dirty="0">
                <a:latin typeface="Traditional Arabic" panose="02020603050405020304" pitchFamily="18" charset="-78"/>
                <a:cs typeface="Traditional Arabic" panose="02020603050405020304" pitchFamily="18" charset="-78"/>
              </a:rPr>
              <a:t> في ما يختص بإنجاز الرؤية، وذلك لكي يتحركوا جميعهم للأمام بمستوى إنجازٍ متوافقٍ في ما بينهم.</a:t>
            </a:r>
            <a:endParaRPr lang="en-US" sz="2800" b="1" dirty="0">
              <a:latin typeface="Traditional Arabic" panose="02020603050405020304" pitchFamily="18" charset="-78"/>
              <a:cs typeface="Traditional Arabic" panose="02020603050405020304" pitchFamily="18" charset="-78"/>
            </a:endParaRPr>
          </a:p>
          <a:p>
            <a:pPr marL="349250" indent="-349250" algn="r" rtl="1"/>
            <a:endParaRPr lang="en-US" sz="2800" b="1" dirty="0">
              <a:latin typeface="Traditional Arabic" panose="02020603050405020304" pitchFamily="18" charset="-78"/>
              <a:cs typeface="Traditional Arabic" panose="02020603050405020304" pitchFamily="18" charset="-78"/>
            </a:endParaRPr>
          </a:p>
          <a:p>
            <a:pPr marL="349250" indent="-349250" algn="r" rtl="1"/>
            <a:r>
              <a:rPr lang="ar-JO" sz="2800" b="1" dirty="0">
                <a:latin typeface="Traditional Arabic" panose="02020603050405020304" pitchFamily="18" charset="-78"/>
                <a:cs typeface="Traditional Arabic" panose="02020603050405020304" pitchFamily="18" charset="-78"/>
              </a:rPr>
              <a:t>9. اعملْ على حلِّ </a:t>
            </a:r>
            <a:r>
              <a:rPr lang="ar-JO" sz="2800" b="1" u="sng" dirty="0">
                <a:latin typeface="Traditional Arabic" panose="02020603050405020304" pitchFamily="18" charset="-78"/>
                <a:cs typeface="Traditional Arabic" panose="02020603050405020304" pitchFamily="18" charset="-78"/>
              </a:rPr>
              <a:t>النزاعات</a:t>
            </a:r>
            <a:r>
              <a:rPr lang="ar-JO" sz="2800" b="1" dirty="0">
                <a:latin typeface="Traditional Arabic" panose="02020603050405020304" pitchFamily="18" charset="-78"/>
                <a:cs typeface="Traditional Arabic" panose="02020603050405020304" pitchFamily="18" charset="-78"/>
              </a:rPr>
              <a:t> والمصالحة ما بين أتباعك لكي يستثمروا طاقاتهم في الرؤية الموضوعة لا في منافسةٍ مدمِّرة.</a:t>
            </a:r>
            <a:endParaRPr lang="en-US" sz="2800" b="1" dirty="0">
              <a:latin typeface="Traditional Arabic" panose="02020603050405020304" pitchFamily="18" charset="-78"/>
              <a:cs typeface="Traditional Arabic" panose="02020603050405020304" pitchFamily="18" charset="-78"/>
            </a:endParaRPr>
          </a:p>
        </p:txBody>
      </p:sp>
      <p:sp>
        <p:nvSpPr>
          <p:cNvPr id="4" name="TextBox 3">
            <a:extLst>
              <a:ext uri="{FF2B5EF4-FFF2-40B4-BE49-F238E27FC236}">
                <a16:creationId xmlns:a16="http://schemas.microsoft.com/office/drawing/2014/main" id="{A88BB325-693C-22A2-201B-A254493136AB}"/>
              </a:ext>
            </a:extLst>
          </p:cNvPr>
          <p:cNvSpPr txBox="1"/>
          <p:nvPr/>
        </p:nvSpPr>
        <p:spPr>
          <a:xfrm>
            <a:off x="0" y="0"/>
            <a:ext cx="9144000" cy="923330"/>
          </a:xfrm>
          <a:prstGeom prst="rect">
            <a:avLst/>
          </a:prstGeom>
          <a:solidFill>
            <a:srgbClr val="002060"/>
          </a:solidFill>
        </p:spPr>
        <p:txBody>
          <a:bodyPr wrap="square" rtlCol="0">
            <a:spAutoFit/>
          </a:bodyPr>
          <a:lstStyle/>
          <a:p>
            <a:pPr algn="ctr" rtl="1"/>
            <a:r>
              <a:rPr lang="ar-JO" sz="5400" b="1" dirty="0">
                <a:solidFill>
                  <a:schemeClr val="tx2">
                    <a:lumMod val="20000"/>
                    <a:lumOff val="80000"/>
                  </a:schemeClr>
                </a:solidFill>
                <a:latin typeface="Traditional Arabic" panose="02020603050405020304" pitchFamily="18" charset="-78"/>
                <a:cs typeface="Traditional Arabic" panose="02020603050405020304" pitchFamily="18" charset="-78"/>
              </a:rPr>
              <a:t>المهمات العشر الأكثر أهمية في القيادة</a:t>
            </a:r>
          </a:p>
        </p:txBody>
      </p:sp>
    </p:spTree>
    <p:extLst>
      <p:ext uri="{BB962C8B-B14F-4D97-AF65-F5344CB8AC3E}">
        <p14:creationId xmlns:p14="http://schemas.microsoft.com/office/powerpoint/2010/main" val="25638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hemiah Rebuilds Walls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2" y="1726058"/>
            <a:ext cx="4017963"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32007" y="1726058"/>
            <a:ext cx="4876799" cy="3539430"/>
          </a:xfrm>
          <a:prstGeom prst="rect">
            <a:avLst/>
          </a:prstGeom>
          <a:noFill/>
        </p:spPr>
        <p:txBody>
          <a:bodyPr wrap="square" rtlCol="0">
            <a:spAutoFit/>
          </a:bodyPr>
          <a:lstStyle/>
          <a:p>
            <a:pPr marL="458788" indent="-458788" algn="r" rtl="1"/>
            <a:r>
              <a:rPr lang="ar-JO" sz="2800" b="1" dirty="0">
                <a:latin typeface="Traditional Arabic" panose="02020603050405020304" pitchFamily="18" charset="-78"/>
                <a:cs typeface="Traditional Arabic" panose="02020603050405020304" pitchFamily="18" charset="-78"/>
              </a:rPr>
              <a:t>10. اعملْ على إظهار التزامك بالتميُّز الذي لا يكون على حساب الاعتناء بالفرد، وذلك بالبدء أوَّلًا ببناء حياة أتباعك رجالًا ونساء، ثم ثانيًا بواسطة قياس النتائج المترتبة على نشاطاتهم، مع التذكُّر دائمًا بأنَّ مساعدة أتباعك على تحقيق النتائج هو في الحقيقة أحد أكثر الأمور التي يمكن أن تفعلها لتُظهِر عنايتك بهم.</a:t>
            </a:r>
            <a:endParaRPr lang="en-US" sz="2800" b="1" dirty="0">
              <a:latin typeface="Traditional Arabic" panose="02020603050405020304" pitchFamily="18" charset="-78"/>
              <a:cs typeface="Traditional Arabic" panose="02020603050405020304" pitchFamily="18" charset="-78"/>
            </a:endParaRPr>
          </a:p>
        </p:txBody>
      </p:sp>
      <p:sp>
        <p:nvSpPr>
          <p:cNvPr id="4" name="TextBox 3">
            <a:extLst>
              <a:ext uri="{FF2B5EF4-FFF2-40B4-BE49-F238E27FC236}">
                <a16:creationId xmlns:a16="http://schemas.microsoft.com/office/drawing/2014/main" id="{18FCBC22-478A-DCAD-97BC-063E2B773D24}"/>
              </a:ext>
            </a:extLst>
          </p:cNvPr>
          <p:cNvSpPr txBox="1"/>
          <p:nvPr/>
        </p:nvSpPr>
        <p:spPr>
          <a:xfrm>
            <a:off x="0" y="0"/>
            <a:ext cx="9144000" cy="923330"/>
          </a:xfrm>
          <a:prstGeom prst="rect">
            <a:avLst/>
          </a:prstGeom>
          <a:solidFill>
            <a:srgbClr val="002060"/>
          </a:solidFill>
        </p:spPr>
        <p:txBody>
          <a:bodyPr wrap="square" rtlCol="0">
            <a:spAutoFit/>
          </a:bodyPr>
          <a:lstStyle/>
          <a:p>
            <a:pPr algn="ctr" rtl="1"/>
            <a:r>
              <a:rPr lang="ar-JO" sz="5400" b="1" dirty="0">
                <a:solidFill>
                  <a:schemeClr val="tx2">
                    <a:lumMod val="20000"/>
                    <a:lumOff val="80000"/>
                  </a:schemeClr>
                </a:solidFill>
                <a:latin typeface="Traditional Arabic" panose="02020603050405020304" pitchFamily="18" charset="-78"/>
                <a:cs typeface="Traditional Arabic" panose="02020603050405020304" pitchFamily="18" charset="-78"/>
              </a:rPr>
              <a:t>المهمات العشر الأكثر أهمية في القيادة</a:t>
            </a:r>
          </a:p>
        </p:txBody>
      </p:sp>
    </p:spTree>
    <p:extLst>
      <p:ext uri="{BB962C8B-B14F-4D97-AF65-F5344CB8AC3E}">
        <p14:creationId xmlns:p14="http://schemas.microsoft.com/office/powerpoint/2010/main" val="120620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Pj040166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76200"/>
            <a:ext cx="9144000" cy="5094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210638" y="5257800"/>
            <a:ext cx="6866562" cy="1384995"/>
          </a:xfrm>
          <a:prstGeom prst="rect">
            <a:avLst/>
          </a:prstGeom>
          <a:solidFill>
            <a:schemeClr val="bg1"/>
          </a:solidFill>
        </p:spPr>
        <p:txBody>
          <a:bodyPr wrap="square" rtlCol="0">
            <a:spAutoFit/>
          </a:bodyPr>
          <a:lstStyle/>
          <a:p>
            <a:pPr algn="ctr" rtl="1"/>
            <a:r>
              <a:rPr lang="ar-JO" sz="2800" b="1" dirty="0">
                <a:solidFill>
                  <a:srgbClr val="C00000"/>
                </a:solidFill>
                <a:latin typeface="Traditional Arabic" panose="02020603050405020304" pitchFamily="18" charset="-78"/>
                <a:cs typeface="Traditional Arabic" panose="02020603050405020304" pitchFamily="18" charset="-78"/>
              </a:rPr>
              <a:t>القيادة هي العمل الذي يشتمل على التأثير في الآخَرين وتوجيههم نحو إنجاز رؤيةٍ متَّفَقٍ عليها، مع العمل في الوقت ذاته على تشكيل التابعين ليكونوا قادةً فعَّالين.</a:t>
            </a:r>
            <a:endParaRPr lang="en-US" sz="2800" b="1" dirty="0">
              <a:solidFill>
                <a:srgbClr val="C00000"/>
              </a:solidFill>
              <a:latin typeface="Traditional Arabic" panose="02020603050405020304" pitchFamily="18" charset="-78"/>
              <a:cs typeface="Traditional Arabic" panose="02020603050405020304" pitchFamily="18" charset="-78"/>
            </a:endParaRPr>
          </a:p>
        </p:txBody>
      </p:sp>
      <p:sp>
        <p:nvSpPr>
          <p:cNvPr id="5" name="TextBox 4"/>
          <p:cNvSpPr txBox="1"/>
          <p:nvPr/>
        </p:nvSpPr>
        <p:spPr>
          <a:xfrm rot="389612">
            <a:off x="1975402" y="1196351"/>
            <a:ext cx="3100493" cy="954107"/>
          </a:xfrm>
          <a:prstGeom prst="rect">
            <a:avLst/>
          </a:prstGeom>
          <a:solidFill>
            <a:srgbClr val="EEEEF2"/>
          </a:solidFill>
        </p:spPr>
        <p:txBody>
          <a:bodyPr wrap="square" rtlCol="0">
            <a:spAutoFit/>
          </a:bodyPr>
          <a:lstStyle/>
          <a:p>
            <a:pPr algn="ctr"/>
            <a:r>
              <a:rPr lang="ar-JO" sz="5600" b="1" dirty="0">
                <a:latin typeface="Traditional Arabic" panose="02020603050405020304" pitchFamily="18" charset="-78"/>
                <a:cs typeface="Traditional Arabic" panose="02020603050405020304" pitchFamily="18" charset="-78"/>
              </a:rPr>
              <a:t>القيادة</a:t>
            </a:r>
            <a:endParaRPr lang="en-US" sz="5600" b="1" dirty="0">
              <a:latin typeface="Traditional Arabic" panose="02020603050405020304" pitchFamily="18" charset="-78"/>
              <a:cs typeface="Traditional Arabic" panose="02020603050405020304" pitchFamily="18" charset="-78"/>
            </a:endParaRPr>
          </a:p>
        </p:txBody>
      </p:sp>
      <p:sp>
        <p:nvSpPr>
          <p:cNvPr id="4" name="TextBox 3"/>
          <p:cNvSpPr txBox="1"/>
          <p:nvPr/>
        </p:nvSpPr>
        <p:spPr>
          <a:xfrm>
            <a:off x="152400" y="-76200"/>
            <a:ext cx="8686800" cy="830997"/>
          </a:xfrm>
          <a:prstGeom prst="rect">
            <a:avLst/>
          </a:prstGeom>
          <a:solidFill>
            <a:schemeClr val="tx1"/>
          </a:solidFill>
        </p:spPr>
        <p:txBody>
          <a:bodyPr wrap="square" rtlCol="0">
            <a:spAutoFit/>
          </a:bodyPr>
          <a:lstStyle/>
          <a:p>
            <a:pPr algn="ctr" rtl="1"/>
            <a:r>
              <a:rPr lang="ar-JO" sz="4800" b="1" dirty="0">
                <a:solidFill>
                  <a:schemeClr val="bg1"/>
                </a:solidFill>
                <a:latin typeface="Traditional Arabic" panose="02020603050405020304" pitchFamily="18" charset="-78"/>
                <a:cs typeface="Traditional Arabic" panose="02020603050405020304" pitchFamily="18" charset="-78"/>
              </a:rPr>
              <a:t>تعريف القيادة</a:t>
            </a:r>
            <a:endParaRPr lang="en-US" sz="48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53412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1116154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raditional Arabic" panose="02020603050405020304" pitchFamily="18" charset="-78"/>
                <a:cs typeface="Traditional Arabic" panose="02020603050405020304" pitchFamily="18" charset="-78"/>
              </a:rPr>
              <a:t>احصلْ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Traditional Arabic" panose="02020603050405020304" pitchFamily="18" charset="-78"/>
              <a:cs typeface="Traditional Arabic" panose="02020603050405020304" pitchFamily="18" charset="-78"/>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4" y="685800"/>
            <a:ext cx="9232347" cy="498067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850" y="2057400"/>
            <a:ext cx="6153150" cy="3138438"/>
          </a:xfrm>
          <a:prstGeom prst="rect">
            <a:avLst/>
          </a:prstGeom>
        </p:spPr>
      </p:pic>
      <p:sp>
        <p:nvSpPr>
          <p:cNvPr id="2" name="TextBox 1">
            <a:extLst>
              <a:ext uri="{FF2B5EF4-FFF2-40B4-BE49-F238E27FC236}">
                <a16:creationId xmlns:a16="http://schemas.microsoft.com/office/drawing/2014/main" id="{87B63861-CF66-E0AD-7BC2-46CA792C8497}"/>
              </a:ext>
            </a:extLst>
          </p:cNvPr>
          <p:cNvSpPr txBox="1"/>
          <p:nvPr/>
        </p:nvSpPr>
        <p:spPr>
          <a:xfrm>
            <a:off x="-228600" y="5678980"/>
            <a:ext cx="8763000" cy="1015663"/>
          </a:xfrm>
          <a:prstGeom prst="rect">
            <a:avLst/>
          </a:prstGeom>
          <a:noFill/>
        </p:spPr>
        <p:txBody>
          <a:bodyPr wrap="square" rtlCol="0">
            <a:spAutoFit/>
          </a:bodyPr>
          <a:lstStyle/>
          <a:p>
            <a:pPr algn="just" rtl="1"/>
            <a:r>
              <a:rPr lang="ar-JO" sz="2600" dirty="0">
                <a:latin typeface="Traditional Arabic" panose="02020603050405020304" pitchFamily="18" charset="-78"/>
                <a:cs typeface="Traditional Arabic" panose="02020603050405020304" pitchFamily="18" charset="-78"/>
              </a:rPr>
              <a:t>رابط "ديناميَّات الكنيسة" الإلكتروني على: </a:t>
            </a:r>
            <a:r>
              <a:rPr lang="en-US" sz="2800" b="1" dirty="0">
                <a:solidFill>
                  <a:srgbClr val="FFFFFF"/>
                </a:solidFill>
                <a:latin typeface="Traditional Arabic" panose="02020603050405020304" pitchFamily="18" charset="-78"/>
                <a:ea typeface="ＭＳ Ｐゴシック" charset="0"/>
                <a:cs typeface="Traditional Arabic" panose="02020603050405020304" pitchFamily="18" charset="-78"/>
              </a:rPr>
              <a:t>BibleStudyDownloads.org</a:t>
            </a:r>
          </a:p>
          <a:p>
            <a:pPr algn="just" rtl="1"/>
            <a:endParaRPr lang="ar-JO" sz="800" dirty="0">
              <a:latin typeface="Traditional Arabic" panose="02020603050405020304" pitchFamily="18" charset="-78"/>
              <a:cs typeface="Traditional Arabic" panose="02020603050405020304" pitchFamily="18" charset="-78"/>
            </a:endParaRPr>
          </a:p>
          <a:p>
            <a:pPr algn="just" rtl="1"/>
            <a:r>
              <a:rPr lang="en-US" sz="2400" b="1" dirty="0">
                <a:latin typeface="Traditional Arabic" panose="02020603050405020304" pitchFamily="18" charset="-78"/>
                <a:ea typeface="ＭＳ Ｐゴシック" charset="0"/>
                <a:cs typeface="Traditional Arabic" panose="02020603050405020304" pitchFamily="18" charset="-78"/>
                <a:hlinkClick r:id="rId5">
                  <a:extLst>
                    <a:ext uri="{A12FA001-AC4F-418D-AE19-62706E023703}">
                      <ahyp:hlinkClr xmlns:ahyp="http://schemas.microsoft.com/office/drawing/2018/hyperlinkcolor" val="tx"/>
                    </a:ext>
                  </a:extLst>
                </a:hlinkClick>
              </a:rPr>
              <a:t>https://biblestudydownloads.org/resource/church-dynamics/</a:t>
            </a:r>
            <a:endParaRPr lang="en-US" sz="2400" b="1" dirty="0">
              <a:latin typeface="Traditional Arabic" panose="02020603050405020304" pitchFamily="18" charset="-78"/>
              <a:ea typeface="ＭＳ Ｐゴシック" charset="0"/>
              <a:cs typeface="Traditional Arabic" panose="02020603050405020304" pitchFamily="18" charset="-78"/>
            </a:endParaRPr>
          </a:p>
        </p:txBody>
      </p:sp>
    </p:spTree>
    <p:extLst>
      <p:ext uri="{BB962C8B-B14F-4D97-AF65-F5344CB8AC3E}">
        <p14:creationId xmlns:p14="http://schemas.microsoft.com/office/powerpoint/2010/main" val="3419568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534400" cy="923330"/>
          </a:xfrm>
          <a:prstGeom prst="rect">
            <a:avLst/>
          </a:prstGeom>
          <a:noFill/>
        </p:spPr>
        <p:txBody>
          <a:bodyPr wrap="square" rtlCol="0">
            <a:spAutoFit/>
          </a:bodyPr>
          <a:lstStyle/>
          <a:p>
            <a:pPr algn="ctr" rtl="1"/>
            <a:r>
              <a:rPr lang="ar-JO" sz="5400" b="1" dirty="0">
                <a:solidFill>
                  <a:schemeClr val="tx2">
                    <a:lumMod val="60000"/>
                    <a:lumOff val="40000"/>
                  </a:schemeClr>
                </a:solidFill>
                <a:latin typeface="Traditional Arabic" panose="02020603050405020304" pitchFamily="18" charset="-78"/>
                <a:cs typeface="Traditional Arabic" panose="02020603050405020304" pitchFamily="18" charset="-78"/>
              </a:rPr>
              <a:t>تعريف القيادة</a:t>
            </a:r>
            <a:endParaRPr lang="en-US" sz="5400" b="1" dirty="0">
              <a:solidFill>
                <a:schemeClr val="tx2">
                  <a:lumMod val="60000"/>
                  <a:lumOff val="40000"/>
                </a:schemeClr>
              </a:solidFill>
              <a:latin typeface="Traditional Arabic" panose="02020603050405020304" pitchFamily="18" charset="-78"/>
              <a:cs typeface="Traditional Arabic" panose="02020603050405020304" pitchFamily="18" charset="-78"/>
            </a:endParaRPr>
          </a:p>
        </p:txBody>
      </p:sp>
      <p:pic>
        <p:nvPicPr>
          <p:cNvPr id="6" name="Picture 12" descr="CTS00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945" y="914399"/>
            <a:ext cx="1752600" cy="233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2200" y="1600200"/>
            <a:ext cx="6324600" cy="954107"/>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1. يجب أن تسعى القيادة المسيحية إلى اتِّباع جدول أعمال الله في ما يختص بالخدمة والأفراد الذين يقعون ضمن مسؤولية القائد. </a:t>
            </a:r>
            <a:endParaRPr lang="en-US" sz="2800" b="1" dirty="0">
              <a:latin typeface="Traditional Arabic" panose="02020603050405020304" pitchFamily="18" charset="-78"/>
              <a:cs typeface="Traditional Arabic" panose="02020603050405020304" pitchFamily="18" charset="-78"/>
            </a:endParaRPr>
          </a:p>
        </p:txBody>
      </p:sp>
      <p:sp>
        <p:nvSpPr>
          <p:cNvPr id="8" name="TextBox 7"/>
          <p:cNvSpPr txBox="1"/>
          <p:nvPr/>
        </p:nvSpPr>
        <p:spPr>
          <a:xfrm>
            <a:off x="3657600" y="3581400"/>
            <a:ext cx="5029200" cy="1384995"/>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2. القيادة الحقيقية تؤدِّي إلى نتيجتين:</a:t>
            </a:r>
            <a:br>
              <a:rPr lang="en-US" sz="2800" b="1" dirty="0">
                <a:latin typeface="Traditional Arabic" panose="02020603050405020304" pitchFamily="18" charset="-78"/>
                <a:cs typeface="Traditional Arabic" panose="02020603050405020304" pitchFamily="18" charset="-78"/>
              </a:rPr>
            </a:br>
            <a:r>
              <a:rPr lang="ar-JO" sz="2800" b="1" u="sng" dirty="0">
                <a:latin typeface="Traditional Arabic" panose="02020603050405020304" pitchFamily="18" charset="-78"/>
                <a:cs typeface="Traditional Arabic" panose="02020603050405020304" pitchFamily="18" charset="-78"/>
              </a:rPr>
              <a:t>إنجاز</a:t>
            </a:r>
            <a:r>
              <a:rPr lang="ar-JO" sz="2800" b="1" dirty="0">
                <a:latin typeface="Traditional Arabic" panose="02020603050405020304" pitchFamily="18" charset="-78"/>
                <a:cs typeface="Traditional Arabic" panose="02020603050405020304" pitchFamily="18" charset="-78"/>
              </a:rPr>
              <a:t> الرؤية</a:t>
            </a:r>
            <a:br>
              <a:rPr lang="en-US" sz="2800" b="1" dirty="0">
                <a:latin typeface="Traditional Arabic" panose="02020603050405020304" pitchFamily="18" charset="-78"/>
                <a:cs typeface="Traditional Arabic" panose="02020603050405020304" pitchFamily="18" charset="-78"/>
              </a:rPr>
            </a:br>
            <a:r>
              <a:rPr lang="ar-JO" sz="2800" b="1" u="sng" dirty="0">
                <a:latin typeface="Traditional Arabic" panose="02020603050405020304" pitchFamily="18" charset="-78"/>
                <a:cs typeface="Traditional Arabic" panose="02020603050405020304" pitchFamily="18" charset="-78"/>
              </a:rPr>
              <a:t>تشكيل</a:t>
            </a:r>
            <a:r>
              <a:rPr lang="ar-JO" sz="2800" b="1" dirty="0">
                <a:latin typeface="Traditional Arabic" panose="02020603050405020304" pitchFamily="18" charset="-78"/>
                <a:cs typeface="Traditional Arabic" panose="02020603050405020304" pitchFamily="18" charset="-78"/>
              </a:rPr>
              <a:t> قادة مستقبليين</a:t>
            </a:r>
            <a:endParaRPr lang="en-US" sz="2800" b="1" dirty="0">
              <a:latin typeface="Traditional Arabic" panose="02020603050405020304" pitchFamily="18" charset="-78"/>
              <a:cs typeface="Traditional Arabic" panose="02020603050405020304" pitchFamily="18" charset="-78"/>
            </a:endParaRPr>
          </a:p>
        </p:txBody>
      </p:sp>
      <p:pic>
        <p:nvPicPr>
          <p:cNvPr id="1027" name="Picture 3" descr="C:\Users\scott.EASTRIDGE\AppData\Local\Microsoft\Windows\Temporary Internet Files\Content.IE5\XFUFI73I\MP9004221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02548"/>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9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534400" cy="923330"/>
          </a:xfrm>
          <a:prstGeom prst="rect">
            <a:avLst/>
          </a:prstGeom>
          <a:noFill/>
        </p:spPr>
        <p:txBody>
          <a:bodyPr wrap="square" rtlCol="0">
            <a:spAutoFit/>
          </a:bodyPr>
          <a:lstStyle/>
          <a:p>
            <a:pPr algn="ctr" rtl="1"/>
            <a:r>
              <a:rPr lang="ar-JO" sz="5400" b="1" dirty="0">
                <a:solidFill>
                  <a:schemeClr val="tx2">
                    <a:lumMod val="60000"/>
                    <a:lumOff val="40000"/>
                  </a:schemeClr>
                </a:solidFill>
                <a:latin typeface="Traditional Arabic" panose="02020603050405020304" pitchFamily="18" charset="-78"/>
                <a:cs typeface="Traditional Arabic" panose="02020603050405020304" pitchFamily="18" charset="-78"/>
              </a:rPr>
              <a:t>تعريف القيادة</a:t>
            </a:r>
            <a:endParaRPr lang="en-US" sz="5400" b="1" dirty="0">
              <a:solidFill>
                <a:schemeClr val="tx2">
                  <a:lumMod val="60000"/>
                  <a:lumOff val="40000"/>
                </a:schemeClr>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04800" y="990600"/>
            <a:ext cx="8589818" cy="2492990"/>
          </a:xfrm>
          <a:prstGeom prst="rect">
            <a:avLst/>
          </a:prstGeom>
          <a:noFill/>
        </p:spPr>
        <p:txBody>
          <a:bodyPr wrap="square" rtlCol="0">
            <a:spAutoFit/>
          </a:bodyPr>
          <a:lstStyle/>
          <a:p>
            <a:pPr marL="349250" indent="-349250" algn="r" rtl="1"/>
            <a:r>
              <a:rPr lang="ar-JO" sz="3200" b="1" dirty="0">
                <a:latin typeface="Traditional Arabic" panose="02020603050405020304" pitchFamily="18" charset="-78"/>
                <a:cs typeface="Traditional Arabic" panose="02020603050405020304" pitchFamily="18" charset="-78"/>
              </a:rPr>
              <a:t>3. القيادة والإدارة هما وجهان لعملة واحدة.</a:t>
            </a:r>
            <a:br>
              <a:rPr lang="en-US" sz="3200" b="1" dirty="0">
                <a:latin typeface="Traditional Arabic" panose="02020603050405020304" pitchFamily="18" charset="-78"/>
                <a:cs typeface="Traditional Arabic" panose="02020603050405020304" pitchFamily="18" charset="-78"/>
              </a:rPr>
            </a:br>
            <a:r>
              <a:rPr lang="ar-JO" sz="3200" b="1" dirty="0">
                <a:latin typeface="Traditional Arabic" panose="02020603050405020304" pitchFamily="18" charset="-78"/>
                <a:cs typeface="Traditional Arabic" panose="02020603050405020304" pitchFamily="18" charset="-78"/>
              </a:rPr>
              <a:t>تتعامل القيادة مع </a:t>
            </a:r>
            <a:r>
              <a:rPr lang="ar-JO" sz="3200" b="1" u="sng" dirty="0">
                <a:latin typeface="Traditional Arabic" panose="02020603050405020304" pitchFamily="18" charset="-78"/>
                <a:cs typeface="Traditional Arabic" panose="02020603050405020304" pitchFamily="18" charset="-78"/>
              </a:rPr>
              <a:t>التغيير</a:t>
            </a:r>
            <a:r>
              <a:rPr lang="ar-JO" sz="3200" b="1" dirty="0">
                <a:latin typeface="Traditional Arabic" panose="02020603050405020304" pitchFamily="18" charset="-78"/>
                <a:cs typeface="Traditional Arabic" panose="02020603050405020304" pitchFamily="18" charset="-78"/>
              </a:rPr>
              <a:t> ومع </a:t>
            </a:r>
            <a:r>
              <a:rPr lang="ar-JO" sz="3200" b="1" u="sng" dirty="0">
                <a:latin typeface="Traditional Arabic" panose="02020603050405020304" pitchFamily="18" charset="-78"/>
                <a:cs typeface="Traditional Arabic" panose="02020603050405020304" pitchFamily="18" charset="-78"/>
              </a:rPr>
              <a:t>ما هو جديد</a:t>
            </a:r>
            <a:r>
              <a:rPr lang="ar-JO" sz="3200" b="1" dirty="0">
                <a:latin typeface="Traditional Arabic" panose="02020603050405020304" pitchFamily="18" charset="-78"/>
                <a:cs typeface="Traditional Arabic" panose="02020603050405020304" pitchFamily="18" charset="-78"/>
              </a:rPr>
              <a:t> </a:t>
            </a:r>
            <a:br>
              <a:rPr lang="en-US" sz="3200" b="1" dirty="0">
                <a:latin typeface="Traditional Arabic" panose="02020603050405020304" pitchFamily="18" charset="-78"/>
                <a:cs typeface="Traditional Arabic" panose="02020603050405020304" pitchFamily="18" charset="-78"/>
              </a:rPr>
            </a:br>
            <a:r>
              <a:rPr lang="ar-JO" sz="3200" b="1" dirty="0">
                <a:latin typeface="Traditional Arabic" panose="02020603050405020304" pitchFamily="18" charset="-78"/>
                <a:cs typeface="Traditional Arabic" panose="02020603050405020304" pitchFamily="18" charset="-78"/>
              </a:rPr>
              <a:t>تتعامل الإدارة مع الأمور </a:t>
            </a:r>
            <a:r>
              <a:rPr lang="ar-JO" sz="3200" b="1" u="sng" dirty="0">
                <a:latin typeface="Traditional Arabic" panose="02020603050405020304" pitchFamily="18" charset="-78"/>
                <a:cs typeface="Traditional Arabic" panose="02020603050405020304" pitchFamily="18" charset="-78"/>
              </a:rPr>
              <a:t>المعقدة</a:t>
            </a:r>
            <a:r>
              <a:rPr lang="ar-JO" sz="3200" b="1" dirty="0">
                <a:latin typeface="Traditional Arabic" panose="02020603050405020304" pitchFamily="18" charset="-78"/>
                <a:cs typeface="Traditional Arabic" panose="02020603050405020304" pitchFamily="18" charset="-78"/>
              </a:rPr>
              <a:t> والأمور </a:t>
            </a:r>
            <a:r>
              <a:rPr lang="ar-JO" sz="3200" b="1" u="sng" dirty="0">
                <a:latin typeface="Traditional Arabic" panose="02020603050405020304" pitchFamily="18" charset="-78"/>
                <a:cs typeface="Traditional Arabic" panose="02020603050405020304" pitchFamily="18" charset="-78"/>
              </a:rPr>
              <a:t>القائمة </a:t>
            </a:r>
            <a:endParaRPr lang="en-US" sz="3200" b="1" u="sng" dirty="0">
              <a:latin typeface="Traditional Arabic" panose="02020603050405020304" pitchFamily="18" charset="-78"/>
              <a:cs typeface="Traditional Arabic" panose="02020603050405020304" pitchFamily="18" charset="-78"/>
            </a:endParaRPr>
          </a:p>
          <a:p>
            <a:pPr marL="349250" indent="-349250" algn="r" rtl="1"/>
            <a:endParaRPr lang="en-US" sz="2800" b="1" dirty="0">
              <a:latin typeface="Traditional Arabic" panose="02020603050405020304" pitchFamily="18" charset="-78"/>
              <a:cs typeface="Traditional Arabic" panose="02020603050405020304" pitchFamily="18" charset="-78"/>
            </a:endParaRPr>
          </a:p>
          <a:p>
            <a:pPr marL="349250" indent="-349250" algn="r" rtl="1"/>
            <a:r>
              <a:rPr lang="ar-JO" sz="3200" b="1" dirty="0">
                <a:latin typeface="Traditional Arabic" panose="02020603050405020304" pitchFamily="18" charset="-78"/>
                <a:cs typeface="Traditional Arabic" panose="02020603050405020304" pitchFamily="18" charset="-78"/>
              </a:rPr>
              <a:t>4. القيادة والإدارة هما على ذات القدر من الأهمية.</a:t>
            </a:r>
            <a:endParaRPr lang="en-US" sz="3200" b="1" dirty="0">
              <a:latin typeface="Traditional Arabic" panose="02020603050405020304" pitchFamily="18" charset="-78"/>
              <a:cs typeface="Traditional Arabic" panose="02020603050405020304" pitchFamily="18" charset="-78"/>
            </a:endParaRPr>
          </a:p>
        </p:txBody>
      </p:sp>
      <p:sp>
        <p:nvSpPr>
          <p:cNvPr id="4" name="TextBox 3"/>
          <p:cNvSpPr txBox="1"/>
          <p:nvPr/>
        </p:nvSpPr>
        <p:spPr>
          <a:xfrm>
            <a:off x="571500" y="3886200"/>
            <a:ext cx="8001000" cy="1384995"/>
          </a:xfrm>
          <a:prstGeom prst="rect">
            <a:avLst/>
          </a:prstGeom>
          <a:noFill/>
        </p:spPr>
        <p:txBody>
          <a:bodyPr wrap="square" rtlCol="0">
            <a:spAutoFit/>
          </a:bodyPr>
          <a:lstStyle/>
          <a:p>
            <a:pPr algn="r" rtl="1"/>
            <a:r>
              <a:rPr lang="ar-JO" sz="2800" b="1" dirty="0">
                <a:latin typeface="Traditional Arabic" panose="02020603050405020304" pitchFamily="18" charset="-78"/>
                <a:cs typeface="Traditional Arabic" panose="02020603050405020304" pitchFamily="18" charset="-78"/>
              </a:rPr>
              <a:t>القيادة والإدارة كلتاهما ضروريتان لتستطيع الكنيسة ذات الصحة الجيدة أن تنمو.</a:t>
            </a:r>
          </a:p>
          <a:p>
            <a:pPr algn="r" rtl="1"/>
            <a:r>
              <a:rPr lang="ar-JO" sz="2800" b="1" dirty="0">
                <a:latin typeface="Traditional Arabic" panose="02020603050405020304" pitchFamily="18" charset="-78"/>
                <a:cs typeface="Traditional Arabic" panose="02020603050405020304" pitchFamily="18" charset="-78"/>
              </a:rPr>
              <a:t>الكنائس التي تتغير بصورة متواصلة </a:t>
            </a:r>
            <a:r>
              <a:rPr lang="ar-JO" sz="2800" b="1" u="sng" dirty="0">
                <a:latin typeface="Traditional Arabic" panose="02020603050405020304" pitchFamily="18" charset="-78"/>
                <a:cs typeface="Traditional Arabic" panose="02020603050405020304" pitchFamily="18" charset="-78"/>
              </a:rPr>
              <a:t>ستنطفئ</a:t>
            </a:r>
            <a:r>
              <a:rPr lang="ar-JO" sz="2800" b="1" dirty="0">
                <a:latin typeface="Traditional Arabic" panose="02020603050405020304" pitchFamily="18" charset="-78"/>
                <a:cs typeface="Traditional Arabic" panose="02020603050405020304" pitchFamily="18" charset="-78"/>
              </a:rPr>
              <a:t> </a:t>
            </a:r>
            <a:r>
              <a:rPr lang="ar-JO" sz="2800" b="1" u="sng" dirty="0">
                <a:latin typeface="Traditional Arabic" panose="02020603050405020304" pitchFamily="18" charset="-78"/>
                <a:cs typeface="Traditional Arabic" panose="02020603050405020304" pitchFamily="18" charset="-78"/>
              </a:rPr>
              <a:t>شعلتها</a:t>
            </a:r>
            <a:r>
              <a:rPr lang="ar-JO" sz="2800" b="1" dirty="0">
                <a:latin typeface="Traditional Arabic" panose="02020603050405020304" pitchFamily="18" charset="-78"/>
                <a:cs typeface="Traditional Arabic" panose="02020603050405020304" pitchFamily="18" charset="-78"/>
              </a:rPr>
              <a:t>.</a:t>
            </a:r>
          </a:p>
          <a:p>
            <a:pPr algn="r" rtl="1"/>
            <a:r>
              <a:rPr lang="ar-JO" sz="2800" b="1" dirty="0">
                <a:latin typeface="Traditional Arabic" panose="02020603050405020304" pitchFamily="18" charset="-78"/>
                <a:cs typeface="Traditional Arabic" panose="02020603050405020304" pitchFamily="18" charset="-78"/>
              </a:rPr>
              <a:t>الكنائس التي تقع تحت الإدارة بصورة متواصلة </a:t>
            </a:r>
            <a:r>
              <a:rPr lang="ar-JO" sz="2800" b="1" u="sng" dirty="0">
                <a:latin typeface="Traditional Arabic" panose="02020603050405020304" pitchFamily="18" charset="-78"/>
                <a:cs typeface="Traditional Arabic" panose="02020603050405020304" pitchFamily="18" charset="-78"/>
              </a:rPr>
              <a:t>ستختنق</a:t>
            </a:r>
            <a:r>
              <a:rPr lang="ar-JO" sz="2800" b="1" dirty="0">
                <a:latin typeface="Traditional Arabic" panose="02020603050405020304" pitchFamily="18" charset="-78"/>
                <a:cs typeface="Traditional Arabic" panose="02020603050405020304" pitchFamily="18" charset="-78"/>
              </a:rPr>
              <a:t>.</a:t>
            </a:r>
          </a:p>
        </p:txBody>
      </p:sp>
    </p:spTree>
    <p:extLst>
      <p:ext uri="{BB962C8B-B14F-4D97-AF65-F5344CB8AC3E}">
        <p14:creationId xmlns:p14="http://schemas.microsoft.com/office/powerpoint/2010/main" val="231059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830997"/>
          </a:xfrm>
          <a:prstGeom prst="rect">
            <a:avLst/>
          </a:prstGeom>
          <a:noFill/>
        </p:spPr>
        <p:txBody>
          <a:bodyPr wrap="square" rtlCol="0">
            <a:spAutoFit/>
          </a:bodyPr>
          <a:lstStyle/>
          <a:p>
            <a:pPr algn="ctr" rtl="1"/>
            <a:r>
              <a:rPr lang="ar-JO" sz="4800" b="1" dirty="0">
                <a:solidFill>
                  <a:srgbClr val="002060"/>
                </a:solidFill>
                <a:latin typeface="Traditional Arabic" panose="02020603050405020304" pitchFamily="18" charset="-78"/>
                <a:cs typeface="Traditional Arabic" panose="02020603050405020304" pitchFamily="18" charset="-78"/>
              </a:rPr>
              <a:t>الصفات العشر الأكثر أهمية في القيادة</a:t>
            </a:r>
            <a:endParaRPr lang="en-US" sz="4800" b="1" dirty="0">
              <a:solidFill>
                <a:srgbClr val="002060"/>
              </a:solidFill>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1371600" y="1371600"/>
            <a:ext cx="7391400" cy="954107"/>
          </a:xfrm>
          <a:prstGeom prst="rect">
            <a:avLst/>
          </a:prstGeom>
          <a:noFill/>
        </p:spPr>
        <p:txBody>
          <a:bodyPr wrap="square" rtlCol="0">
            <a:spAutoFit/>
          </a:bodyPr>
          <a:lstStyle/>
          <a:p>
            <a:pPr marL="514350" indent="-514350" algn="r" rtl="1">
              <a:buAutoNum type="arabicPeriod"/>
            </a:pPr>
            <a:r>
              <a:rPr lang="ar-JO" sz="2800" b="1" u="sng" dirty="0">
                <a:latin typeface="Traditional Arabic" panose="02020603050405020304" pitchFamily="18" charset="-78"/>
                <a:cs typeface="Traditional Arabic" panose="02020603050405020304" pitchFamily="18" charset="-78"/>
              </a:rPr>
              <a:t>المحبة</a:t>
            </a:r>
            <a:r>
              <a:rPr lang="ar-JO" sz="2800" b="1" dirty="0">
                <a:latin typeface="Traditional Arabic" panose="02020603050405020304" pitchFamily="18" charset="-78"/>
                <a:cs typeface="Traditional Arabic" panose="02020603050405020304" pitchFamily="18" charset="-78"/>
              </a:rPr>
              <a:t> – يجب أن يمتلك القائدُ المحبةَ التي تتميز بالعطاء المضحِّي بالنفس. المحبة هي قرارٌ بالاهتمام بمصلحة الآخَرين. </a:t>
            </a:r>
            <a:endParaRPr lang="en-US" sz="2800" b="1" dirty="0">
              <a:latin typeface="Traditional Arabic" panose="02020603050405020304" pitchFamily="18" charset="-78"/>
              <a:cs typeface="Traditional Arabic" panose="02020603050405020304" pitchFamily="18"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2365"/>
            <a:ext cx="3121331" cy="4191000"/>
          </a:xfrm>
          <a:prstGeom prst="rect">
            <a:avLst/>
          </a:prstGeom>
        </p:spPr>
      </p:pic>
      <p:sp>
        <p:nvSpPr>
          <p:cNvPr id="9" name="Rectangle 8"/>
          <p:cNvSpPr/>
          <p:nvPr/>
        </p:nvSpPr>
        <p:spPr>
          <a:xfrm>
            <a:off x="3869043" y="2438400"/>
            <a:ext cx="1210588" cy="923330"/>
          </a:xfrm>
          <a:prstGeom prst="rect">
            <a:avLst/>
          </a:prstGeom>
          <a:noFill/>
        </p:spPr>
        <p:txBody>
          <a:bodyPr wrap="none" lIns="91440" tIns="45720" rIns="91440" bIns="45720">
            <a:spAutoFit/>
          </a:bodyPr>
          <a:lstStyle/>
          <a:p>
            <a:pPr algn="r" rtl="1"/>
            <a:r>
              <a:rPr lang="ar-JO"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anose="02020603050405020304" pitchFamily="18" charset="-78"/>
                <a:cs typeface="Traditional Arabic" panose="02020603050405020304" pitchFamily="18" charset="-78"/>
              </a:rPr>
              <a:t>خدمة</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anose="02020603050405020304" pitchFamily="18" charset="-78"/>
              <a:cs typeface="Traditional Arabic" panose="02020603050405020304" pitchFamily="18" charset="-78"/>
            </a:endParaRPr>
          </a:p>
        </p:txBody>
      </p:sp>
      <p:sp>
        <p:nvSpPr>
          <p:cNvPr id="10" name="Rectangle 9"/>
          <p:cNvSpPr/>
          <p:nvPr/>
        </p:nvSpPr>
        <p:spPr>
          <a:xfrm>
            <a:off x="4072624" y="3200400"/>
            <a:ext cx="1007007" cy="923330"/>
          </a:xfrm>
          <a:prstGeom prst="rect">
            <a:avLst/>
          </a:prstGeom>
          <a:noFill/>
        </p:spPr>
        <p:txBody>
          <a:bodyPr wrap="none" lIns="91440" tIns="45720" rIns="91440" bIns="45720">
            <a:spAutoFit/>
          </a:bodyPr>
          <a:lstStyle/>
          <a:p>
            <a:pPr algn="r" rtl="1"/>
            <a:r>
              <a:rPr lang="ar-JO"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aditional Arabic" panose="02020603050405020304" pitchFamily="18" charset="-78"/>
                <a:cs typeface="Traditional Arabic" panose="02020603050405020304" pitchFamily="18" charset="-78"/>
              </a:rPr>
              <a:t>قيادة</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aditional Arabic" panose="02020603050405020304" pitchFamily="18" charset="-78"/>
              <a:cs typeface="Traditional Arabic" panose="02020603050405020304" pitchFamily="18" charset="-78"/>
            </a:endParaRPr>
          </a:p>
        </p:txBody>
      </p:sp>
      <p:sp>
        <p:nvSpPr>
          <p:cNvPr id="11" name="Rectangle 10"/>
          <p:cNvSpPr/>
          <p:nvPr/>
        </p:nvSpPr>
        <p:spPr>
          <a:xfrm>
            <a:off x="3681984" y="4128377"/>
            <a:ext cx="13853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ar-JO"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aditional Arabic" panose="02020603050405020304" pitchFamily="18" charset="-78"/>
                <a:cs typeface="Traditional Arabic" panose="02020603050405020304" pitchFamily="18" charset="-78"/>
              </a:rPr>
              <a:t>نَمْذَجة</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aditional Arabic" panose="02020603050405020304" pitchFamily="18" charset="-78"/>
              <a:cs typeface="Traditional Arabic" panose="02020603050405020304" pitchFamily="18" charset="-78"/>
            </a:endParaRPr>
          </a:p>
        </p:txBody>
      </p:sp>
      <p:sp>
        <p:nvSpPr>
          <p:cNvPr id="12" name="TextBox 11"/>
          <p:cNvSpPr txBox="1"/>
          <p:nvPr/>
        </p:nvSpPr>
        <p:spPr>
          <a:xfrm>
            <a:off x="2438400" y="5164400"/>
            <a:ext cx="6019800" cy="954107"/>
          </a:xfrm>
          <a:prstGeom prst="rect">
            <a:avLst/>
          </a:prstGeom>
          <a:noFill/>
        </p:spPr>
        <p:txBody>
          <a:bodyPr wrap="square" rtlCol="0">
            <a:spAutoFit/>
          </a:bodyPr>
          <a:lstStyle/>
          <a:p>
            <a:pPr algn="r" rtl="1"/>
            <a:r>
              <a:rPr lang="ar-JO" sz="2800" b="1" dirty="0">
                <a:latin typeface="Traditional Arabic" panose="02020603050405020304" pitchFamily="18" charset="-78"/>
                <a:cs typeface="Traditional Arabic" panose="02020603050405020304" pitchFamily="18" charset="-78"/>
              </a:rPr>
              <a:t>المحبة هي الاستعداد أن ندخل في الفوضى التي يصنعها الآخَرون في حياتهم الشخصية.</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81585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830997"/>
          </a:xfrm>
          <a:prstGeom prst="rect">
            <a:avLst/>
          </a:prstGeom>
          <a:noFill/>
        </p:spPr>
        <p:txBody>
          <a:bodyPr wrap="square" rtlCol="0">
            <a:spAutoFit/>
          </a:bodyPr>
          <a:lstStyle/>
          <a:p>
            <a:pPr algn="ctr" rtl="1"/>
            <a:r>
              <a:rPr lang="ar-JO" sz="4800" b="1" dirty="0">
                <a:solidFill>
                  <a:srgbClr val="002060"/>
                </a:solidFill>
                <a:latin typeface="Traditional Arabic" panose="02020603050405020304" pitchFamily="18" charset="-78"/>
                <a:cs typeface="Traditional Arabic" panose="02020603050405020304" pitchFamily="18" charset="-78"/>
              </a:rPr>
              <a:t>الصفات العشر الأكثر أهمية في القيادة</a:t>
            </a:r>
            <a:endParaRPr lang="en-US" sz="4800" b="1" dirty="0">
              <a:solidFill>
                <a:srgbClr val="002060"/>
              </a:solidFill>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304800" y="1219200"/>
            <a:ext cx="8610600" cy="2554545"/>
          </a:xfrm>
          <a:prstGeom prst="rect">
            <a:avLst/>
          </a:prstGeom>
          <a:noFill/>
        </p:spPr>
        <p:txBody>
          <a:bodyPr wrap="square" rtlCol="0">
            <a:spAutoFit/>
          </a:bodyPr>
          <a:lstStyle/>
          <a:p>
            <a:pPr marL="349250" indent="-349250" algn="r" rtl="1"/>
            <a:r>
              <a:rPr lang="ar-JO" sz="3200" b="1" dirty="0">
                <a:latin typeface="Traditional Arabic" panose="02020603050405020304" pitchFamily="18" charset="-78"/>
                <a:cs typeface="Traditional Arabic" panose="02020603050405020304" pitchFamily="18" charset="-78"/>
              </a:rPr>
              <a:t>2. </a:t>
            </a:r>
            <a:r>
              <a:rPr lang="ar-JO" sz="3200" b="1" u="sng" dirty="0">
                <a:latin typeface="Traditional Arabic" panose="02020603050405020304" pitchFamily="18" charset="-78"/>
                <a:cs typeface="Traditional Arabic" panose="02020603050405020304" pitchFamily="18" charset="-78"/>
              </a:rPr>
              <a:t>النزاهة</a:t>
            </a:r>
            <a:r>
              <a:rPr lang="ar-JO" sz="3200" b="1" dirty="0">
                <a:latin typeface="Traditional Arabic" panose="02020603050405020304" pitchFamily="18" charset="-78"/>
                <a:cs typeface="Traditional Arabic" panose="02020603050405020304" pitchFamily="18" charset="-78"/>
              </a:rPr>
              <a:t> – يجب أن يمتلك القائدُ النزاهةَ الخارجية والنزاهةَ المرتبطة بالأساسات الداخلية في حياته. النزاهة هي الأمور التي ننظر لها على أنَّها تمثِّل الأمانة والصدق بصورة أساسية، والالتزام بالوفاء بكلماتنا، وتعني أن نستحقَّ الأجور التي نأخذها بأن نعمل عملنا بأمانة، وأن نعمل عملًا شريفًا، مُظهِرين شخصيةً تتمتع بالمصداقية والاعتمادية، وأن نحقق النتائج المرجوة بفعالية.</a:t>
            </a:r>
            <a:endParaRPr lang="en-US" sz="3200" b="1" dirty="0">
              <a:latin typeface="Traditional Arabic" panose="02020603050405020304" pitchFamily="18" charset="-78"/>
              <a:cs typeface="Traditional Arabic" panose="02020603050405020304" pitchFamily="18" charset="-78"/>
            </a:endParaRPr>
          </a:p>
        </p:txBody>
      </p:sp>
      <p:pic>
        <p:nvPicPr>
          <p:cNvPr id="4098" name="Picture 2" descr="C:\Users\scott.EASTRIDGE\AppData\Local\Microsoft\Windows\Temporary Internet Files\Content.IE5\XFUFI73I\MP9003877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50699"/>
            <a:ext cx="3840145" cy="23775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4495800"/>
            <a:ext cx="4800600" cy="1323439"/>
          </a:xfrm>
          <a:prstGeom prst="rect">
            <a:avLst/>
          </a:prstGeom>
          <a:solidFill>
            <a:schemeClr val="tx1"/>
          </a:solidFill>
        </p:spPr>
        <p:txBody>
          <a:bodyPr wrap="square" rtlCol="0" anchor="ctr">
            <a:spAutoFit/>
          </a:bodyPr>
          <a:lstStyle/>
          <a:p>
            <a:pPr algn="ctr" rtl="1"/>
            <a:r>
              <a:rPr lang="ar-JO" sz="4000" b="1" dirty="0">
                <a:solidFill>
                  <a:schemeClr val="bg1"/>
                </a:solidFill>
                <a:latin typeface="Traditional Arabic" panose="02020603050405020304" pitchFamily="18" charset="-78"/>
                <a:cs typeface="Traditional Arabic" panose="02020603050405020304" pitchFamily="18" charset="-78"/>
              </a:rPr>
              <a:t>ما تراه منِّي خارجيًّا هو ما ستجد أنَّه يُمثِّل حقيقتي الداخلية</a:t>
            </a:r>
            <a:endParaRPr lang="en-US" sz="40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7496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830997"/>
          </a:xfrm>
          <a:prstGeom prst="rect">
            <a:avLst/>
          </a:prstGeom>
          <a:noFill/>
        </p:spPr>
        <p:txBody>
          <a:bodyPr wrap="square" rtlCol="0">
            <a:spAutoFit/>
          </a:bodyPr>
          <a:lstStyle/>
          <a:p>
            <a:pPr algn="ctr" rtl="1"/>
            <a:r>
              <a:rPr lang="ar-JO" sz="4800" b="1" dirty="0">
                <a:solidFill>
                  <a:srgbClr val="002060"/>
                </a:solidFill>
                <a:latin typeface="Traditional Arabic" panose="02020603050405020304" pitchFamily="18" charset="-78"/>
                <a:cs typeface="Traditional Arabic" panose="02020603050405020304" pitchFamily="18" charset="-78"/>
              </a:rPr>
              <a:t>الصفات العشر الأكثر أهمية في القيادة</a:t>
            </a:r>
            <a:endParaRPr lang="en-US" sz="4800" b="1" dirty="0">
              <a:solidFill>
                <a:srgbClr val="002060"/>
              </a:solidFill>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407796" y="1371600"/>
            <a:ext cx="8458200" cy="954107"/>
          </a:xfrm>
          <a:prstGeom prst="rect">
            <a:avLst/>
          </a:prstGeom>
          <a:noFill/>
        </p:spPr>
        <p:txBody>
          <a:bodyPr wrap="square" rtlCol="0">
            <a:spAutoFit/>
          </a:bodyPr>
          <a:lstStyle/>
          <a:p>
            <a:pPr marL="349250" indent="-339725" algn="r" rtl="1"/>
            <a:r>
              <a:rPr lang="ar-JO" sz="2800" b="1" dirty="0">
                <a:latin typeface="Traditional Arabic" panose="02020603050405020304" pitchFamily="18" charset="-78"/>
                <a:cs typeface="Traditional Arabic" panose="02020603050405020304" pitchFamily="18" charset="-78"/>
              </a:rPr>
              <a:t>3. </a:t>
            </a:r>
            <a:r>
              <a:rPr lang="ar-JO" sz="2800" b="1" u="sng" dirty="0">
                <a:latin typeface="Traditional Arabic" panose="02020603050405020304" pitchFamily="18" charset="-78"/>
                <a:cs typeface="Traditional Arabic" panose="02020603050405020304" pitchFamily="18" charset="-78"/>
              </a:rPr>
              <a:t>الأمان الداخلي</a:t>
            </a:r>
            <a:r>
              <a:rPr lang="ar-JO" sz="2800" b="1" dirty="0">
                <a:latin typeface="Traditional Arabic" panose="02020603050405020304" pitchFamily="18" charset="-78"/>
                <a:cs typeface="Traditional Arabic" panose="02020603050405020304" pitchFamily="18" charset="-78"/>
              </a:rPr>
              <a:t> – الأمان الداخلي يعتمد على علاقة القائد بالمسيح، بغض النظر عن أيِّ أحداث أو مواقف يمكن أن يواجهها هذا القائد. </a:t>
            </a:r>
            <a:endParaRPr lang="en-US" sz="2800" b="1" dirty="0">
              <a:latin typeface="Traditional Arabic" panose="02020603050405020304" pitchFamily="18" charset="-78"/>
              <a:cs typeface="Traditional Arabic" panose="02020603050405020304" pitchFamily="18" charset="-78"/>
            </a:endParaRPr>
          </a:p>
        </p:txBody>
      </p:sp>
      <p:pic>
        <p:nvPicPr>
          <p:cNvPr id="7" name="Picture 4" descr="Agrippa"/>
          <p:cNvPicPr>
            <a:picLocks noChangeAspect="1" noChangeArrowheads="1"/>
          </p:cNvPicPr>
          <p:nvPr/>
        </p:nvPicPr>
        <p:blipFill>
          <a:blip r:embed="rId2" cstate="print">
            <a:extLst>
              <a:ext uri="{28A0092B-C50C-407E-A947-70E740481C1C}">
                <a14:useLocalDpi xmlns:a14="http://schemas.microsoft.com/office/drawing/2010/main" val="0"/>
              </a:ext>
            </a:extLst>
          </a:blip>
          <a:srcRect l="3125" r="3125"/>
          <a:stretch>
            <a:fillRect/>
          </a:stretch>
        </p:blipFill>
        <p:spPr bwMode="auto">
          <a:xfrm>
            <a:off x="53807" y="2756595"/>
            <a:ext cx="4993373" cy="3997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2992398"/>
            <a:ext cx="4046306" cy="2246769"/>
          </a:xfrm>
          <a:prstGeom prst="rect">
            <a:avLst/>
          </a:prstGeom>
          <a:noFill/>
        </p:spPr>
        <p:txBody>
          <a:bodyPr wrap="square" rtlCol="0">
            <a:spAutoFit/>
          </a:bodyPr>
          <a:lstStyle/>
          <a:p>
            <a:pPr algn="ctr" rtl="1"/>
            <a:r>
              <a:rPr lang="ar-JO" sz="2800" b="1" dirty="0">
                <a:latin typeface="Traditional Arabic" panose="02020603050405020304" pitchFamily="18" charset="-78"/>
                <a:cs typeface="Traditional Arabic" panose="02020603050405020304" pitchFamily="18" charset="-78"/>
              </a:rPr>
              <a:t>الأمان الداخلي هو تَحرُّر الشخص من الحاجة إلى الحصول على القبول من الآخَرين، وهذا ما يمنح الشخصَ القدرةَ على أن يُقيِّم الأمور المتعلقة بالآخَرين تقييمًا موضوعيًّا مُنصِفًا.</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93049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830997"/>
          </a:xfrm>
          <a:prstGeom prst="rect">
            <a:avLst/>
          </a:prstGeom>
          <a:noFill/>
        </p:spPr>
        <p:txBody>
          <a:bodyPr wrap="square" rtlCol="0">
            <a:spAutoFit/>
          </a:bodyPr>
          <a:lstStyle/>
          <a:p>
            <a:pPr algn="ctr" rtl="1"/>
            <a:r>
              <a:rPr lang="ar-JO" sz="4800" b="1" dirty="0">
                <a:solidFill>
                  <a:srgbClr val="002060"/>
                </a:solidFill>
                <a:latin typeface="Traditional Arabic" panose="02020603050405020304" pitchFamily="18" charset="-78"/>
                <a:cs typeface="Traditional Arabic" panose="02020603050405020304" pitchFamily="18" charset="-78"/>
              </a:rPr>
              <a:t>الصفات العشر الأكثر أهمية في القيادة</a:t>
            </a:r>
            <a:endParaRPr lang="en-US" sz="4800" b="1" dirty="0">
              <a:solidFill>
                <a:srgbClr val="002060"/>
              </a:solidFill>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304800" y="1447800"/>
            <a:ext cx="8382000" cy="1384995"/>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4. </a:t>
            </a:r>
            <a:r>
              <a:rPr lang="ar-JO" sz="2800" b="1" u="sng" dirty="0">
                <a:latin typeface="Traditional Arabic" panose="02020603050405020304" pitchFamily="18" charset="-78"/>
                <a:cs typeface="Traditional Arabic" panose="02020603050405020304" pitchFamily="18" charset="-78"/>
              </a:rPr>
              <a:t>التواضع</a:t>
            </a:r>
            <a:r>
              <a:rPr lang="ar-JO" sz="2800" b="1" dirty="0">
                <a:latin typeface="Traditional Arabic" panose="02020603050405020304" pitchFamily="18" charset="-78"/>
                <a:cs typeface="Traditional Arabic" panose="02020603050405020304" pitchFamily="18" charset="-78"/>
              </a:rPr>
              <a:t> – التواضع هو ما يجعل القائد مُدرِكًا لمحدوديَّاته، كما يجعله مرتاحًا في التعبير عن مهاراته وإنجازاته بأساليب مناسبة ولائقة. التواضع هو قدرة الشخص على رؤية نقاط ضعفه وقوته بصورة دقيقة.</a:t>
            </a:r>
            <a:endParaRPr lang="en-US" sz="2800" b="1" dirty="0">
              <a:latin typeface="Traditional Arabic" panose="02020603050405020304" pitchFamily="18" charset="-78"/>
              <a:cs typeface="Traditional Arabic" panose="02020603050405020304" pitchFamily="18" charset="-78"/>
            </a:endParaRPr>
          </a:p>
        </p:txBody>
      </p:sp>
      <p:pic>
        <p:nvPicPr>
          <p:cNvPr id="4" name="Picture 4" descr="jesuswashesf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15" y="3505200"/>
            <a:ext cx="5715000" cy="320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25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830997"/>
          </a:xfrm>
          <a:prstGeom prst="rect">
            <a:avLst/>
          </a:prstGeom>
          <a:noFill/>
        </p:spPr>
        <p:txBody>
          <a:bodyPr wrap="square" rtlCol="0">
            <a:spAutoFit/>
          </a:bodyPr>
          <a:lstStyle/>
          <a:p>
            <a:pPr algn="ctr" rtl="1"/>
            <a:r>
              <a:rPr lang="ar-JO" sz="4800" b="1" dirty="0">
                <a:solidFill>
                  <a:srgbClr val="002060"/>
                </a:solidFill>
                <a:latin typeface="Traditional Arabic" panose="02020603050405020304" pitchFamily="18" charset="-78"/>
                <a:cs typeface="Traditional Arabic" panose="02020603050405020304" pitchFamily="18" charset="-78"/>
              </a:rPr>
              <a:t>الصفات العشر الأكثر أهمية في القيادة</a:t>
            </a:r>
            <a:endParaRPr lang="en-US" sz="4800" b="1" dirty="0">
              <a:solidFill>
                <a:srgbClr val="002060"/>
              </a:solidFill>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304800" y="1600200"/>
            <a:ext cx="8382000" cy="1384995"/>
          </a:xfrm>
          <a:prstGeom prst="rect">
            <a:avLst/>
          </a:prstGeom>
          <a:noFill/>
        </p:spPr>
        <p:txBody>
          <a:bodyPr wrap="square" rtlCol="0">
            <a:spAutoFit/>
          </a:bodyPr>
          <a:lstStyle/>
          <a:p>
            <a:pPr marL="349250" indent="-349250" algn="r" rtl="1"/>
            <a:r>
              <a:rPr lang="ar-JO" sz="2800" b="1" dirty="0">
                <a:latin typeface="Traditional Arabic" panose="02020603050405020304" pitchFamily="18" charset="-78"/>
                <a:cs typeface="Traditional Arabic" panose="02020603050405020304" pitchFamily="18" charset="-78"/>
              </a:rPr>
              <a:t>5. </a:t>
            </a:r>
            <a:r>
              <a:rPr lang="ar-JO" sz="2800" b="1" u="sng" dirty="0">
                <a:latin typeface="Traditional Arabic" panose="02020603050405020304" pitchFamily="18" charset="-78"/>
                <a:cs typeface="Traditional Arabic" panose="02020603050405020304" pitchFamily="18" charset="-78"/>
              </a:rPr>
              <a:t>الشجاعة</a:t>
            </a:r>
            <a:r>
              <a:rPr lang="ar-JO" sz="2800" b="1" dirty="0">
                <a:latin typeface="Traditional Arabic" panose="02020603050405020304" pitchFamily="18" charset="-78"/>
                <a:cs typeface="Traditional Arabic" panose="02020603050405020304" pitchFamily="18" charset="-78"/>
              </a:rPr>
              <a:t> - يجب أن يمتلك القائد ذلك النوع من الشجاعة التي تكون على استعداد للتعامل بحرصٍ ولطفٍ وحزمٍ مع المسائل والمشكلات والمواقف الصعبة والأشخاص الذين يصعب التعامل معهم.</a:t>
            </a:r>
            <a:endParaRPr lang="en-US" sz="2800" b="1" dirty="0">
              <a:latin typeface="Traditional Arabic" panose="02020603050405020304" pitchFamily="18" charset="-78"/>
              <a:cs typeface="Traditional Arabic" panose="02020603050405020304" pitchFamily="18" charset="-78"/>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14731"/>
            <a:ext cx="5486400" cy="359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7400" y="3657600"/>
            <a:ext cx="2989748" cy="1384995"/>
          </a:xfrm>
          <a:prstGeom prst="rect">
            <a:avLst/>
          </a:prstGeom>
          <a:noFill/>
        </p:spPr>
        <p:txBody>
          <a:bodyPr wrap="square" rtlCol="0">
            <a:spAutoFit/>
          </a:bodyPr>
          <a:lstStyle/>
          <a:p>
            <a:pPr algn="ctr" rtl="1"/>
            <a:r>
              <a:rPr lang="ar-JO" sz="2800" b="1" dirty="0">
                <a:latin typeface="Traditional Arabic" panose="02020603050405020304" pitchFamily="18" charset="-78"/>
                <a:cs typeface="Traditional Arabic" panose="02020603050405020304" pitchFamily="18" charset="-78"/>
              </a:rPr>
              <a:t>الشجاعة هي القوة التي تساعدنا على أن نثبت على المبادئ والقِيَم وندافع عنها.</a:t>
            </a:r>
            <a:endParaRPr lang="en-US"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49514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1037</Words>
  <Application>Microsoft Macintosh PowerPoint</Application>
  <PresentationFormat>On-screen Show (4:3)</PresentationFormat>
  <Paragraphs>73</Paragraphs>
  <Slides>21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Times New Roman</vt:lpstr>
      <vt:lpstr>Traditional Arabic</vt:lpstr>
      <vt:lpstr>Wingdings</vt:lpstr>
      <vt:lpstr>Office Theme</vt:lpstr>
      <vt:lpstr>Orbit</vt:lpstr>
      <vt:lpstr>الصفات العشر الأكثر أهمية في القائد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TEN LEADER QUALITIES</dc:title>
  <dc:creator>Scott Wooddell</dc:creator>
  <cp:lastModifiedBy>Rick Griffith</cp:lastModifiedBy>
  <cp:revision>27</cp:revision>
  <dcterms:created xsi:type="dcterms:W3CDTF">2016-11-17T20:00:43Z</dcterms:created>
  <dcterms:modified xsi:type="dcterms:W3CDTF">2023-05-11T14:24:18Z</dcterms:modified>
</cp:coreProperties>
</file>